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342" r:id="rId2"/>
    <p:sldId id="417" r:id="rId3"/>
    <p:sldId id="286" r:id="rId4"/>
    <p:sldId id="290" r:id="rId5"/>
    <p:sldId id="291" r:id="rId6"/>
    <p:sldId id="292" r:id="rId7"/>
    <p:sldId id="306" r:id="rId8"/>
    <p:sldId id="307" r:id="rId9"/>
    <p:sldId id="347" r:id="rId10"/>
    <p:sldId id="308" r:id="rId11"/>
    <p:sldId id="348" r:id="rId12"/>
    <p:sldId id="309" r:id="rId13"/>
    <p:sldId id="311" r:id="rId14"/>
    <p:sldId id="312" r:id="rId15"/>
    <p:sldId id="313" r:id="rId16"/>
    <p:sldId id="314" r:id="rId17"/>
    <p:sldId id="293" r:id="rId18"/>
    <p:sldId id="315" r:id="rId19"/>
    <p:sldId id="318" r:id="rId20"/>
    <p:sldId id="326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65" r:id="rId29"/>
    <p:sldId id="367" r:id="rId30"/>
    <p:sldId id="369" r:id="rId31"/>
    <p:sldId id="370" r:id="rId32"/>
    <p:sldId id="371" r:id="rId33"/>
    <p:sldId id="366" r:id="rId34"/>
    <p:sldId id="372" r:id="rId35"/>
    <p:sldId id="373" r:id="rId36"/>
    <p:sldId id="374" r:id="rId37"/>
    <p:sldId id="376" r:id="rId38"/>
    <p:sldId id="375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368" r:id="rId63"/>
    <p:sldId id="400" r:id="rId64"/>
    <p:sldId id="346" r:id="rId65"/>
    <p:sldId id="349" r:id="rId66"/>
    <p:sldId id="350" r:id="rId67"/>
    <p:sldId id="401" r:id="rId68"/>
    <p:sldId id="402" r:id="rId69"/>
    <p:sldId id="403" r:id="rId70"/>
    <p:sldId id="404" r:id="rId71"/>
    <p:sldId id="407" r:id="rId72"/>
    <p:sldId id="343" r:id="rId73"/>
    <p:sldId id="408" r:id="rId74"/>
    <p:sldId id="418" r:id="rId75"/>
    <p:sldId id="409" r:id="rId76"/>
    <p:sldId id="410" r:id="rId77"/>
    <p:sldId id="332" r:id="rId78"/>
    <p:sldId id="411" r:id="rId79"/>
    <p:sldId id="415" r:id="rId80"/>
    <p:sldId id="413" r:id="rId81"/>
    <p:sldId id="412" r:id="rId82"/>
    <p:sldId id="414" r:id="rId83"/>
    <p:sldId id="416" r:id="rId84"/>
    <p:sldId id="338" r:id="rId85"/>
    <p:sldId id="339" r:id="rId86"/>
    <p:sldId id="287" r:id="rId87"/>
    <p:sldId id="289" r:id="rId88"/>
    <p:sldId id="419" r:id="rId89"/>
  </p:sldIdLst>
  <p:sldSz cx="11520488" cy="6480175"/>
  <p:notesSz cx="10691813" cy="7559675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939606"/>
    <a:srgbClr val="C94146"/>
    <a:srgbClr val="CC99FF"/>
    <a:srgbClr val="F7E8A2"/>
    <a:srgbClr val="33516E"/>
    <a:srgbClr val="32516E"/>
    <a:srgbClr val="E6E6E6"/>
    <a:srgbClr val="B5B5ED"/>
    <a:srgbClr val="3C5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 autoAdjust="0"/>
    <p:restoredTop sz="91599" autoAdjust="0"/>
  </p:normalViewPr>
  <p:slideViewPr>
    <p:cSldViewPr>
      <p:cViewPr>
        <p:scale>
          <a:sx n="81" d="100"/>
          <a:sy n="81" d="100"/>
        </p:scale>
        <p:origin x="-1176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036"/>
        <p:guide pos="30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4167" cy="378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5402" y="0"/>
            <a:ext cx="4634167" cy="378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74373-39A3-41BA-A886-4C30EDC861D5}" type="datetimeFigureOut">
              <a:rPr lang="en-GB" smtClean="0"/>
              <a:t>06/06/2014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180289"/>
            <a:ext cx="4634167" cy="378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55402" y="7180289"/>
            <a:ext cx="4634167" cy="378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A1554-8C27-4F77-8B82-53B6811A34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869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24163" y="574675"/>
            <a:ext cx="5038725" cy="283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1068732" y="3590706"/>
            <a:ext cx="8552104" cy="340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1" y="0"/>
            <a:ext cx="4638657" cy="377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6050912" y="0"/>
            <a:ext cx="4638657" cy="377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1" y="7181410"/>
            <a:ext cx="4638657" cy="377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6050912" y="7181410"/>
            <a:ext cx="4638657" cy="377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fld id="{CB0D5251-C46B-4522-857C-89F0806EDF7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253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6A5A2FC-A0FB-284B-BA3B-01AD99D7994E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825750" y="574675"/>
            <a:ext cx="5038725" cy="28336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068733" y="3590705"/>
            <a:ext cx="8554348" cy="3402134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24163" y="574675"/>
            <a:ext cx="5038725" cy="2833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B0D5251-C46B-4522-857C-89F0806EDF7A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12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B0D5251-C46B-4522-857C-89F0806EDF7A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769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B0D5251-C46B-4522-857C-89F0806EDF7A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71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24163" y="574675"/>
            <a:ext cx="5038725" cy="2833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7505ABED-1027-4793-91F1-96B81C1A064A}" type="slidenum">
              <a:rPr lang="en-GB" sz="1400">
                <a:solidFill>
                  <a:srgbClr val="000000"/>
                </a:solidFill>
                <a:latin typeface="Times New Roman" pitchFamily="18" charset="0"/>
              </a:rPr>
              <a:pPr eaLnBrk="1"/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24163" y="574675"/>
            <a:ext cx="5038725" cy="2833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7505ABED-1027-4793-91F1-96B81C1A064A}" type="slidenum">
              <a:rPr lang="en-GB" sz="1400">
                <a:solidFill>
                  <a:srgbClr val="000000"/>
                </a:solidFill>
                <a:latin typeface="Times New Roman" pitchFamily="18" charset="0"/>
              </a:rPr>
              <a:pPr eaLnBrk="1"/>
              <a:t>4</a:t>
            </a:fld>
            <a:endParaRPr lang="en-GB" sz="1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24163" y="574675"/>
            <a:ext cx="5038725" cy="2833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B0D5251-C46B-4522-857C-89F0806EDF7A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12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24163" y="574675"/>
            <a:ext cx="5038725" cy="2833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B0D5251-C46B-4522-857C-89F0806EDF7A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1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24163" y="574675"/>
            <a:ext cx="5038725" cy="2833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B0D5251-C46B-4522-857C-89F0806EDF7A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12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24163" y="574675"/>
            <a:ext cx="5038725" cy="2833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B0D5251-C46B-4522-857C-89F0806EDF7A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1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24163" y="574675"/>
            <a:ext cx="5038725" cy="2833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B0D5251-C46B-4522-857C-89F0806EDF7A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12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24163" y="574675"/>
            <a:ext cx="5038725" cy="2833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B0D5251-C46B-4522-857C-89F0806EDF7A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1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727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425" y="4535488"/>
            <a:ext cx="6913563" cy="536575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33516E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57425" y="579438"/>
            <a:ext cx="6913563" cy="3887787"/>
          </a:xfrm>
        </p:spPr>
        <p:txBody>
          <a:bodyPr/>
          <a:lstStyle>
            <a:lvl1pPr marL="0" indent="0">
              <a:buNone/>
              <a:defRPr sz="3200">
                <a:solidFill>
                  <a:srgbClr val="33516E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7425" y="5072063"/>
            <a:ext cx="6913563" cy="760412"/>
          </a:xfrm>
        </p:spPr>
        <p:txBody>
          <a:bodyPr/>
          <a:lstStyle>
            <a:lvl1pPr marL="0" indent="0">
              <a:buNone/>
              <a:defRPr sz="1400">
                <a:solidFill>
                  <a:srgbClr val="33516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33516E"/>
                </a:solidFill>
              </a:defRPr>
            </a:lvl1pPr>
            <a:lvl2pPr>
              <a:defRPr>
                <a:solidFill>
                  <a:srgbClr val="33516E"/>
                </a:solidFill>
              </a:defRPr>
            </a:lvl2pPr>
            <a:lvl3pPr>
              <a:defRPr>
                <a:solidFill>
                  <a:srgbClr val="33516E"/>
                </a:solidFill>
              </a:defRPr>
            </a:lvl3pPr>
            <a:lvl4pPr>
              <a:defRPr>
                <a:solidFill>
                  <a:srgbClr val="33516E"/>
                </a:solidFill>
              </a:defRPr>
            </a:lvl4pPr>
            <a:lvl5pPr>
              <a:defRPr>
                <a:solidFill>
                  <a:srgbClr val="33516E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76263" y="0"/>
            <a:ext cx="10872613" cy="1338263"/>
          </a:xfrm>
          <a:prstGeom prst="rect">
            <a:avLst/>
          </a:prstGeom>
        </p:spPr>
        <p:txBody>
          <a:bodyPr/>
          <a:lstStyle>
            <a:lvl1pPr algn="r">
              <a:defRPr sz="9600"/>
            </a:lvl1pPr>
          </a:lstStyle>
          <a:p>
            <a:pPr>
              <a:defRPr/>
            </a:pPr>
            <a:endParaRPr lang="en-GB" sz="10400" spc="-660" dirty="0" smtClean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77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51838" y="258763"/>
            <a:ext cx="2590800" cy="5532437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33516E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6263" y="258763"/>
            <a:ext cx="7623175" cy="5532437"/>
          </a:xfrm>
        </p:spPr>
        <p:txBody>
          <a:bodyPr vert="eaVert"/>
          <a:lstStyle>
            <a:lvl1pPr>
              <a:defRPr>
                <a:solidFill>
                  <a:srgbClr val="33516E"/>
                </a:solidFill>
              </a:defRPr>
            </a:lvl1pPr>
            <a:lvl2pPr>
              <a:defRPr>
                <a:solidFill>
                  <a:srgbClr val="33516E"/>
                </a:solidFill>
              </a:defRPr>
            </a:lvl2pPr>
            <a:lvl3pPr>
              <a:defRPr>
                <a:solidFill>
                  <a:srgbClr val="33516E"/>
                </a:solidFill>
              </a:defRPr>
            </a:lvl3pPr>
            <a:lvl4pPr>
              <a:defRPr>
                <a:solidFill>
                  <a:srgbClr val="33516E"/>
                </a:solidFill>
              </a:defRPr>
            </a:lvl4pPr>
            <a:lvl5pPr>
              <a:defRPr>
                <a:solidFill>
                  <a:srgbClr val="33516E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3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6263" y="0"/>
            <a:ext cx="10872613" cy="1338263"/>
          </a:xfrm>
          <a:prstGeom prst="rect">
            <a:avLst/>
          </a:prstGeom>
        </p:spPr>
        <p:txBody>
          <a:bodyPr/>
          <a:lstStyle>
            <a:lvl1pPr algn="r">
              <a:defRPr sz="9600"/>
            </a:lvl1pPr>
          </a:lstStyle>
          <a:p>
            <a:pPr>
              <a:defRPr/>
            </a:pPr>
            <a:r>
              <a:rPr lang="en-GB" sz="10400" spc="-660" dirty="0" smtClean="0">
                <a:solidFill>
                  <a:srgbClr val="E6E6E6"/>
                </a:solidFill>
              </a:rPr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207669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98796" y="278888"/>
            <a:ext cx="7007788" cy="937545"/>
          </a:xfrm>
          <a:prstGeom prst="rect">
            <a:avLst/>
          </a:prstGeom>
          <a:ln>
            <a:noFill/>
          </a:ln>
        </p:spPr>
        <p:txBody>
          <a:bodyPr vert="horz" lIns="182926" tIns="91463" rIns="182926" bIns="91463" rtlCol="0" anchor="ctr">
            <a:noAutofit/>
          </a:bodyPr>
          <a:lstStyle>
            <a:lvl1pPr>
              <a:defRPr sz="4800"/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2551" y="1749772"/>
            <a:ext cx="7404417" cy="387984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>
              <a:buNone/>
              <a:defRPr sz="3200" baseline="0">
                <a:latin typeface="Helvetica Neue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pic>
        <p:nvPicPr>
          <p:cNvPr id="2" name="Picture 1" descr="imag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252" y="-1656457"/>
            <a:ext cx="8855717" cy="58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12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600" y="2012950"/>
            <a:ext cx="9793288" cy="13890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516E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8788" y="3671888"/>
            <a:ext cx="8062912" cy="1655762"/>
          </a:xfrm>
        </p:spPr>
        <p:txBody>
          <a:bodyPr/>
          <a:lstStyle>
            <a:lvl1pPr marL="0" indent="0" algn="ctr">
              <a:buNone/>
              <a:defRPr>
                <a:solidFill>
                  <a:srgbClr val="33516E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2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0"/>
            <a:ext cx="10872613" cy="1338263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600">
                <a:solidFill>
                  <a:srgbClr val="E6E6E6"/>
                </a:solidFill>
              </a:defRPr>
            </a:lvl1pPr>
          </a:lstStyle>
          <a:p>
            <a:pPr>
              <a:defRPr/>
            </a:pPr>
            <a:endParaRPr lang="en-GB" sz="10400" spc="-660" dirty="0" smtClean="0">
              <a:solidFill>
                <a:srgbClr val="E6E6E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3516E"/>
                </a:solidFill>
              </a:defRPr>
            </a:lvl1pPr>
            <a:lvl2pPr>
              <a:defRPr>
                <a:solidFill>
                  <a:srgbClr val="33516E"/>
                </a:solidFill>
              </a:defRPr>
            </a:lvl2pPr>
            <a:lvl3pPr>
              <a:defRPr>
                <a:solidFill>
                  <a:srgbClr val="33516E"/>
                </a:solidFill>
              </a:defRPr>
            </a:lvl3pPr>
            <a:lvl4pPr>
              <a:defRPr>
                <a:solidFill>
                  <a:srgbClr val="33516E"/>
                </a:solidFill>
              </a:defRPr>
            </a:lvl4pPr>
            <a:lvl5pPr>
              <a:defRPr>
                <a:solidFill>
                  <a:srgbClr val="33516E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638" y="4164013"/>
            <a:ext cx="9793287" cy="128746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32516E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638" y="2746375"/>
            <a:ext cx="9793287" cy="1417638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32516E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6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263" y="1516063"/>
            <a:ext cx="5106987" cy="4275137"/>
          </a:xfrm>
        </p:spPr>
        <p:txBody>
          <a:bodyPr/>
          <a:lstStyle>
            <a:lvl1pPr>
              <a:defRPr sz="2800">
                <a:solidFill>
                  <a:srgbClr val="33516E"/>
                </a:solidFill>
              </a:defRPr>
            </a:lvl1pPr>
            <a:lvl2pPr>
              <a:defRPr sz="2400">
                <a:solidFill>
                  <a:srgbClr val="33516E"/>
                </a:solidFill>
              </a:defRPr>
            </a:lvl2pPr>
            <a:lvl3pPr>
              <a:defRPr sz="2000">
                <a:solidFill>
                  <a:srgbClr val="33516E"/>
                </a:solidFill>
              </a:defRPr>
            </a:lvl3pPr>
            <a:lvl4pPr>
              <a:defRPr sz="1800">
                <a:solidFill>
                  <a:srgbClr val="33516E"/>
                </a:solidFill>
              </a:defRPr>
            </a:lvl4pPr>
            <a:lvl5pPr>
              <a:defRPr sz="1800">
                <a:solidFill>
                  <a:srgbClr val="33516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5650" y="1516063"/>
            <a:ext cx="5106988" cy="4275137"/>
          </a:xfrm>
        </p:spPr>
        <p:txBody>
          <a:bodyPr/>
          <a:lstStyle>
            <a:lvl1pPr>
              <a:defRPr sz="2800">
                <a:solidFill>
                  <a:srgbClr val="33516E"/>
                </a:solidFill>
              </a:defRPr>
            </a:lvl1pPr>
            <a:lvl2pPr>
              <a:defRPr sz="2400">
                <a:solidFill>
                  <a:srgbClr val="33516E"/>
                </a:solidFill>
              </a:defRPr>
            </a:lvl2pPr>
            <a:lvl3pPr>
              <a:defRPr sz="2000">
                <a:solidFill>
                  <a:srgbClr val="33516E"/>
                </a:solidFill>
              </a:defRPr>
            </a:lvl3pPr>
            <a:lvl4pPr>
              <a:defRPr sz="1800">
                <a:solidFill>
                  <a:srgbClr val="33516E"/>
                </a:solidFill>
              </a:defRPr>
            </a:lvl4pPr>
            <a:lvl5pPr>
              <a:defRPr sz="1800">
                <a:solidFill>
                  <a:srgbClr val="33516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76263" y="0"/>
            <a:ext cx="10872613" cy="1338263"/>
          </a:xfrm>
          <a:prstGeom prst="rect">
            <a:avLst/>
          </a:prstGeom>
        </p:spPr>
        <p:txBody>
          <a:bodyPr/>
          <a:lstStyle>
            <a:lvl1pPr algn="r">
              <a:defRPr sz="9600">
                <a:solidFill>
                  <a:srgbClr val="E6E6E6"/>
                </a:solidFill>
              </a:defRPr>
            </a:lvl1pPr>
          </a:lstStyle>
          <a:p>
            <a:pPr>
              <a:defRPr/>
            </a:pPr>
            <a:endParaRPr lang="en-GB" sz="10400" spc="-660" dirty="0" smtClean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237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263" y="1450975"/>
            <a:ext cx="5089525" cy="604838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3516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263" y="2055813"/>
            <a:ext cx="5089525" cy="3732212"/>
          </a:xfrm>
        </p:spPr>
        <p:txBody>
          <a:bodyPr/>
          <a:lstStyle>
            <a:lvl1pPr>
              <a:defRPr sz="2400">
                <a:solidFill>
                  <a:srgbClr val="33516E"/>
                </a:solidFill>
              </a:defRPr>
            </a:lvl1pPr>
            <a:lvl2pPr>
              <a:defRPr sz="2000">
                <a:solidFill>
                  <a:srgbClr val="33516E"/>
                </a:solidFill>
              </a:defRPr>
            </a:lvl2pPr>
            <a:lvl3pPr>
              <a:defRPr sz="1800">
                <a:solidFill>
                  <a:srgbClr val="33516E"/>
                </a:solidFill>
              </a:defRPr>
            </a:lvl3pPr>
            <a:lvl4pPr>
              <a:defRPr sz="1600">
                <a:solidFill>
                  <a:srgbClr val="33516E"/>
                </a:solidFill>
              </a:defRPr>
            </a:lvl4pPr>
            <a:lvl5pPr>
              <a:defRPr sz="1600">
                <a:solidFill>
                  <a:srgbClr val="33516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51525" y="1450975"/>
            <a:ext cx="5092700" cy="604838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3516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51525" y="2055813"/>
            <a:ext cx="5092700" cy="3732212"/>
          </a:xfrm>
        </p:spPr>
        <p:txBody>
          <a:bodyPr/>
          <a:lstStyle>
            <a:lvl1pPr>
              <a:defRPr sz="2400">
                <a:solidFill>
                  <a:srgbClr val="33516E"/>
                </a:solidFill>
              </a:defRPr>
            </a:lvl1pPr>
            <a:lvl2pPr>
              <a:defRPr sz="2000">
                <a:solidFill>
                  <a:srgbClr val="33516E"/>
                </a:solidFill>
              </a:defRPr>
            </a:lvl2pPr>
            <a:lvl3pPr>
              <a:defRPr sz="1800">
                <a:solidFill>
                  <a:srgbClr val="33516E"/>
                </a:solidFill>
              </a:defRPr>
            </a:lvl3pPr>
            <a:lvl4pPr>
              <a:defRPr sz="1600">
                <a:solidFill>
                  <a:srgbClr val="33516E"/>
                </a:solidFill>
              </a:defRPr>
            </a:lvl4pPr>
            <a:lvl5pPr>
              <a:defRPr sz="1600">
                <a:solidFill>
                  <a:srgbClr val="33516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76263" y="0"/>
            <a:ext cx="10872613" cy="1338263"/>
          </a:xfrm>
          <a:prstGeom prst="rect">
            <a:avLst/>
          </a:prstGeom>
        </p:spPr>
        <p:txBody>
          <a:bodyPr/>
          <a:lstStyle>
            <a:lvl1pPr algn="r">
              <a:defRPr sz="9600">
                <a:solidFill>
                  <a:srgbClr val="E6E6E6"/>
                </a:solidFill>
              </a:defRPr>
            </a:lvl1pPr>
          </a:lstStyle>
          <a:p>
            <a:pPr>
              <a:defRPr/>
            </a:pPr>
            <a:endParaRPr lang="en-GB" sz="10400" spc="-660" dirty="0" smtClean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82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6263" y="0"/>
            <a:ext cx="10872613" cy="1338263"/>
          </a:xfrm>
          <a:prstGeom prst="rect">
            <a:avLst/>
          </a:prstGeom>
        </p:spPr>
        <p:txBody>
          <a:bodyPr/>
          <a:lstStyle>
            <a:lvl1pPr algn="r">
              <a:defRPr sz="9600"/>
            </a:lvl1pPr>
          </a:lstStyle>
          <a:p>
            <a:pPr>
              <a:defRPr/>
            </a:pPr>
            <a:endParaRPr lang="en-GB" sz="10400" spc="-660" dirty="0" smtClean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89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3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258763"/>
            <a:ext cx="3789362" cy="1096962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33516E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738" y="258763"/>
            <a:ext cx="6440487" cy="5529262"/>
          </a:xfrm>
        </p:spPr>
        <p:txBody>
          <a:bodyPr/>
          <a:lstStyle>
            <a:lvl1pPr>
              <a:defRPr sz="3200">
                <a:solidFill>
                  <a:srgbClr val="33516E"/>
                </a:solidFill>
              </a:defRPr>
            </a:lvl1pPr>
            <a:lvl2pPr>
              <a:defRPr sz="2800">
                <a:solidFill>
                  <a:srgbClr val="33516E"/>
                </a:solidFill>
              </a:defRPr>
            </a:lvl2pPr>
            <a:lvl3pPr>
              <a:defRPr sz="2400">
                <a:solidFill>
                  <a:srgbClr val="33516E"/>
                </a:solidFill>
              </a:defRPr>
            </a:lvl3pPr>
            <a:lvl4pPr>
              <a:defRPr sz="2000">
                <a:solidFill>
                  <a:srgbClr val="33516E"/>
                </a:solidFill>
              </a:defRPr>
            </a:lvl4pPr>
            <a:lvl5pPr>
              <a:defRPr sz="2000">
                <a:solidFill>
                  <a:srgbClr val="33516E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263" y="1355725"/>
            <a:ext cx="3789362" cy="4432300"/>
          </a:xfrm>
        </p:spPr>
        <p:txBody>
          <a:bodyPr/>
          <a:lstStyle>
            <a:lvl1pPr marL="0" indent="0">
              <a:buNone/>
              <a:defRPr sz="1400">
                <a:solidFill>
                  <a:srgbClr val="33516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21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6263" y="1516063"/>
            <a:ext cx="10366375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6263" y="0"/>
            <a:ext cx="10872613" cy="1338263"/>
          </a:xfrm>
          <a:prstGeom prst="rect">
            <a:avLst/>
          </a:prstGeom>
        </p:spPr>
        <p:txBody>
          <a:bodyPr/>
          <a:lstStyle>
            <a:lvl1pPr algn="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9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defRPr/>
            </a:pPr>
            <a:endParaRPr lang="en-GB" sz="10400" kern="0" spc="-660" dirty="0" smtClean="0">
              <a:solidFill>
                <a:srgbClr val="E6E6E6"/>
              </a:solidFill>
            </a:endParaRPr>
          </a:p>
        </p:txBody>
      </p:sp>
      <p:pic>
        <p:nvPicPr>
          <p:cNvPr id="7" name="Picture 6" descr="cc-by-sa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186" y="6067733"/>
            <a:ext cx="587687" cy="205850"/>
          </a:xfrm>
          <a:prstGeom prst="rect">
            <a:avLst/>
          </a:prstGeom>
        </p:spPr>
      </p:pic>
      <p:pic>
        <p:nvPicPr>
          <p:cNvPr id="8" name="Picture 7" descr="basic-W-80px.png"/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2888" y="5847740"/>
            <a:ext cx="631271" cy="273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33516E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33516E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33516E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33516E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33516E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4" Type="http://schemas.openxmlformats.org/officeDocument/2006/relationships/video" Target="../media/media5.mov"/><Relationship Id="rId5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6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7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8.png"/><Relationship Id="rId8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1" Type="http://schemas.microsoft.com/office/2007/relationships/media" Target="../media/media9.mov"/><Relationship Id="rId2" Type="http://schemas.openxmlformats.org/officeDocument/2006/relationships/video" Target="../media/media9.mo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1" Type="http://schemas.microsoft.com/office/2007/relationships/media" Target="../media/media10.mov"/><Relationship Id="rId2" Type="http://schemas.openxmlformats.org/officeDocument/2006/relationships/video" Target="../media/media10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8.png"/><Relationship Id="rId8" Type="http://schemas.microsoft.com/office/2007/relationships/hdphoto" Target="../media/hdphoto2.wdp"/><Relationship Id="rId9" Type="http://schemas.microsoft.com/office/2007/relationships/hdphoto" Target="../media/hdphoto3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31.png"/><Relationship Id="rId1" Type="http://schemas.microsoft.com/office/2007/relationships/media" Target="../media/media11.mov"/><Relationship Id="rId2" Type="http://schemas.openxmlformats.org/officeDocument/2006/relationships/video" Target="../media/media11.mo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37.png"/><Relationship Id="rId1" Type="http://schemas.microsoft.com/office/2007/relationships/media" Target="../media/media12.mov"/><Relationship Id="rId2" Type="http://schemas.openxmlformats.org/officeDocument/2006/relationships/video" Target="../media/media12.mo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38.png"/><Relationship Id="rId1" Type="http://schemas.microsoft.com/office/2007/relationships/media" Target="../media/media13.mov"/><Relationship Id="rId2" Type="http://schemas.openxmlformats.org/officeDocument/2006/relationships/video" Target="../media/media13.mo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39.png"/><Relationship Id="rId8" Type="http://schemas.microsoft.com/office/2007/relationships/hdphoto" Target="../media/hdphoto4.wdp"/><Relationship Id="rId9" Type="http://schemas.microsoft.com/office/2007/relationships/hdphoto" Target="../media/hdphoto5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microsoft.com/office/2007/relationships/hdphoto" Target="../media/hdphoto4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microsoft.com/office/2007/relationships/media" Target="../media/media14.mov"/><Relationship Id="rId2" Type="http://schemas.openxmlformats.org/officeDocument/2006/relationships/video" Target="../media/media14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0353"/>
            <a:ext cx="6473280" cy="7993848"/>
          </a:xfrm>
          <a:prstGeom prst="rect">
            <a:avLst/>
          </a:prstGeom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6552333" y="1583903"/>
            <a:ext cx="5256126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792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 sz="6000" spc="-100" dirty="0" smtClean="0">
                <a:solidFill>
                  <a:srgbClr val="666666"/>
                </a:solidFill>
              </a:rPr>
              <a:t>Web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9666" y="6048399"/>
            <a:ext cx="184666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23940" y="6196685"/>
            <a:ext cx="3434729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</a:t>
            </a:r>
            <a:r>
              <a:rPr lang="en-US" sz="1200" dirty="0" err="1">
                <a:solidFill>
                  <a:schemeClr val="bg1"/>
                </a:solidFill>
              </a:rPr>
              <a:t>www.flickr.com</a:t>
            </a:r>
            <a:r>
              <a:rPr lang="en-US" sz="1200" dirty="0">
                <a:solidFill>
                  <a:schemeClr val="bg1"/>
                </a:solidFill>
              </a:rPr>
              <a:t>/photos/</a:t>
            </a:r>
            <a:r>
              <a:rPr lang="en-US" sz="1200" dirty="0" err="1">
                <a:solidFill>
                  <a:schemeClr val="bg1"/>
                </a:solidFill>
              </a:rPr>
              <a:t>restlessglobetrotter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1808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 What?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844628" y="3888159"/>
            <a:ext cx="3672408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http://eprints.soton.ac.uk/341927/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63700" y="2307913"/>
            <a:ext cx="4464496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dirty="0"/>
              <a:t>http://eprints.soton.ac.uk/id/eprint/341927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44628" y="4680247"/>
            <a:ext cx="2088232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ISSN: 1361-4096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67753" y="1583903"/>
            <a:ext cx="2088232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ISSN: 1744-988X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3416" y="3096071"/>
            <a:ext cx="3447596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dirty="0" smtClean="0"/>
              <a:t>doi:10.1177/1744987112449969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380" y="1841431"/>
            <a:ext cx="2389701" cy="3392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87044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 What?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844628" y="3888159"/>
            <a:ext cx="3672408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http://eprints.soton.ac.uk/341927/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63700" y="2307913"/>
            <a:ext cx="4464496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dirty="0"/>
              <a:t>http://eprints.soton.ac.uk/id/eprint/341927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44628" y="4680247"/>
            <a:ext cx="2088232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ISSN: 1361-4096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67753" y="1583903"/>
            <a:ext cx="2088232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ISSN: 1744-988X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3416" y="3096071"/>
            <a:ext cx="3447596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dirty="0" smtClean="0"/>
              <a:t>doi:10.1177/1744987112449969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36308" y="1943943"/>
            <a:ext cx="4176464" cy="324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are all identifiers for the same thing.</a:t>
            </a:r>
          </a:p>
          <a:p>
            <a:endParaRPr lang="en-US" sz="2000" dirty="0"/>
          </a:p>
          <a:p>
            <a:r>
              <a:rPr lang="en-US" sz="2000" dirty="0" smtClean="0"/>
              <a:t>This one thing might be available in many representations:</a:t>
            </a:r>
          </a:p>
          <a:p>
            <a:pPr marL="1028700" lvl="1">
              <a:buFont typeface="Arial"/>
              <a:buChar char="•"/>
            </a:pPr>
            <a:r>
              <a:rPr lang="en-US" sz="2400" dirty="0" smtClean="0"/>
              <a:t>Book</a:t>
            </a:r>
          </a:p>
          <a:p>
            <a:pPr marL="1028700" lvl="1">
              <a:buFont typeface="Arial"/>
              <a:buChar char="•"/>
            </a:pPr>
            <a:r>
              <a:rPr lang="en-US" sz="2400" dirty="0" smtClean="0"/>
              <a:t>eBook</a:t>
            </a:r>
          </a:p>
          <a:p>
            <a:pPr marL="1028700" lvl="1">
              <a:buFont typeface="Arial"/>
              <a:buChar char="•"/>
            </a:pPr>
            <a:r>
              <a:rPr lang="en-US" sz="2400" dirty="0" smtClean="0"/>
              <a:t>PDF</a:t>
            </a:r>
          </a:p>
          <a:p>
            <a:pPr marL="1028700" lvl="1">
              <a:buFont typeface="Arial"/>
              <a:buChar char="•"/>
            </a:pPr>
            <a:r>
              <a:rPr lang="en-US" sz="2400" dirty="0" smtClean="0"/>
              <a:t>HTML</a:t>
            </a:r>
          </a:p>
          <a:p>
            <a:pPr marL="1028700" lvl="1">
              <a:buFont typeface="Arial"/>
              <a:buChar char="•"/>
            </a:pPr>
            <a:r>
              <a:rPr lang="en-US" sz="2400" dirty="0" smtClean="0"/>
              <a:t>Word Doc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885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263" y="1660079"/>
            <a:ext cx="5760045" cy="2084064"/>
          </a:xfrm>
        </p:spPr>
        <p:txBody>
          <a:bodyPr/>
          <a:lstStyle/>
          <a:p>
            <a:pPr marL="0" indent="0"/>
            <a:r>
              <a:rPr lang="en-GB" sz="3600" b="1" dirty="0" smtClean="0"/>
              <a:t>Persistent</a:t>
            </a:r>
            <a:endParaRPr lang="en-GB" sz="3600" dirty="0" smtClean="0"/>
          </a:p>
          <a:p>
            <a:pPr marL="0" indent="0"/>
            <a:r>
              <a:rPr lang="en-GB" sz="3600" b="1" dirty="0" smtClean="0"/>
              <a:t>Location Independent</a:t>
            </a:r>
            <a:endParaRPr lang="en-GB" sz="3600" dirty="0" smtClean="0"/>
          </a:p>
          <a:p>
            <a:pPr marL="0" indent="0"/>
            <a:r>
              <a:rPr lang="en-GB" sz="3600" b="1" dirty="0" smtClean="0"/>
              <a:t>Identifier</a:t>
            </a:r>
            <a:endParaRPr lang="en-GB" sz="3600" dirty="0" smtClean="0"/>
          </a:p>
          <a:p>
            <a:pPr marL="0" indent="0"/>
            <a:endParaRPr lang="en-GB" sz="3600" b="1" dirty="0" smtClean="0"/>
          </a:p>
          <a:p>
            <a:pPr marL="0" indent="0"/>
            <a:endParaRPr lang="en-GB" sz="3600" b="1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59644" y="359767"/>
            <a:ext cx="4248472" cy="79228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GB" sz="36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URN:</a:t>
            </a:r>
            <a:r>
              <a:rPr kumimoji="0" lang="en-GB" sz="3600" b="0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…………..</a:t>
            </a:r>
            <a:r>
              <a:rPr kumimoji="0" lang="en-GB" sz="36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      </a:t>
            </a:r>
            <a:endParaRPr kumimoji="0" lang="en-GB" sz="36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pic>
        <p:nvPicPr>
          <p:cNvPr id="84994" name="Picture 2" descr="http://upload.wikimedia.org/wikipedia/commons/thumb/c/c3/URI_Euler_Diagram_no_lone_URIs.svg/500px-URI_Euler_Diagram_no_lone_URI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6308" y="1007839"/>
            <a:ext cx="4762500" cy="28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095948" y="5904383"/>
            <a:ext cx="3566393" cy="360362"/>
            <a:chOff x="4013122" y="4680247"/>
            <a:chExt cx="3566393" cy="360362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4013122" y="4680247"/>
              <a:ext cx="3566393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9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560" y="4732634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406787" y="4687652"/>
              <a:ext cx="3172728" cy="3499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http://www.ietf.org/rfc/rfc2141</a:t>
              </a:r>
              <a:endParaRPr lang="en-GB" dirty="0"/>
            </a:p>
          </p:txBody>
        </p:sp>
      </p:grpSp>
      <p:sp>
        <p:nvSpPr>
          <p:cNvPr id="21" name="Content Placeholder 4"/>
          <p:cNvSpPr txBox="1">
            <a:spLocks/>
          </p:cNvSpPr>
          <p:nvPr/>
        </p:nvSpPr>
        <p:spPr bwMode="auto">
          <a:xfrm>
            <a:off x="5607272" y="444328"/>
            <a:ext cx="5760045" cy="563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sz="3600" b="1" kern="0" dirty="0" smtClean="0"/>
              <a:t>Uniform Resource Name</a:t>
            </a:r>
            <a:endParaRPr lang="en-GB" sz="3600" b="1" kern="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92277" y="4389226"/>
            <a:ext cx="8568952" cy="360362"/>
            <a:chOff x="1439764" y="4032175"/>
            <a:chExt cx="8568952" cy="360362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1439764" y="4032175"/>
              <a:ext cx="7895493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589" y="4084562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1858816" y="4039580"/>
              <a:ext cx="8149900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 smtClean="0"/>
                <a:t>http://en.wikipedia.org/wiki/File:URI_Euler_Diagram_no_lone_URIs.svg</a:t>
              </a:r>
              <a:endParaRPr lang="en-GB" dirty="0"/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4951152" y="4234905"/>
            <a:ext cx="4769532" cy="661366"/>
          </a:xfrm>
          <a:prstGeom prst="rect">
            <a:avLst/>
          </a:prstGeom>
          <a:noFill/>
          <a:ln w="25400" cap="flat" cmpd="sng" algn="ctr">
            <a:solidFill>
              <a:srgbClr val="CC99FF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511772" y="4234905"/>
            <a:ext cx="3439380" cy="661366"/>
          </a:xfrm>
          <a:prstGeom prst="rect">
            <a:avLst/>
          </a:prstGeom>
          <a:noFill/>
          <a:ln w="25400" cap="flat" cmpd="sng" algn="ctr">
            <a:solidFill>
              <a:srgbClr val="F7E8A2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91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4352" y="2020119"/>
            <a:ext cx="6624141" cy="1147960"/>
          </a:xfrm>
        </p:spPr>
        <p:txBody>
          <a:bodyPr/>
          <a:lstStyle/>
          <a:p>
            <a:pPr marL="0" indent="0" algn="ctr"/>
            <a:r>
              <a:rPr lang="en-GB" sz="3600" b="1" dirty="0" smtClean="0"/>
              <a:t>Tells you how and where to find an instance of a resource</a:t>
            </a:r>
          </a:p>
          <a:p>
            <a:pPr marL="0" indent="0" algn="ctr"/>
            <a:endParaRPr lang="en-GB" sz="3600" dirty="0" smtClean="0"/>
          </a:p>
          <a:p>
            <a:pPr marL="0" indent="0" algn="ctr"/>
            <a:endParaRPr lang="en-GB" sz="36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59644" y="359767"/>
            <a:ext cx="4248472" cy="79228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sz="3600" dirty="0" smtClean="0">
                <a:latin typeface="Arial" charset="0"/>
                <a:ea typeface="ＭＳ Ｐゴシック" charset="0"/>
                <a:cs typeface="Arial Unicode MS" charset="0"/>
              </a:rPr>
              <a:t>http://</a:t>
            </a:r>
            <a:r>
              <a:rPr kumimoji="0" lang="en-GB" sz="3600" b="0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…………..</a:t>
            </a:r>
            <a:r>
              <a:rPr kumimoji="0" lang="en-GB" sz="36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      </a:t>
            </a:r>
            <a:endParaRPr kumimoji="0" lang="en-GB" sz="36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95948" y="5904383"/>
            <a:ext cx="3566393" cy="360362"/>
            <a:chOff x="4013122" y="4680247"/>
            <a:chExt cx="3566393" cy="360362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4013122" y="4680247"/>
              <a:ext cx="3566393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9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560" y="4732634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406787" y="4687652"/>
              <a:ext cx="3172728" cy="3499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http://www.ietf.org/rfc/rfc1738</a:t>
              </a:r>
              <a:endParaRPr lang="en-GB" dirty="0"/>
            </a:p>
          </p:txBody>
        </p:sp>
      </p:grpSp>
      <p:sp>
        <p:nvSpPr>
          <p:cNvPr id="21" name="Content Placeholder 4"/>
          <p:cNvSpPr txBox="1">
            <a:spLocks/>
          </p:cNvSpPr>
          <p:nvPr/>
        </p:nvSpPr>
        <p:spPr bwMode="auto">
          <a:xfrm>
            <a:off x="5328196" y="444328"/>
            <a:ext cx="6039121" cy="563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sz="3600" b="1" kern="0" dirty="0" smtClean="0"/>
              <a:t>Uniform Resource Locator</a:t>
            </a:r>
            <a:endParaRPr lang="en-GB" sz="3600" b="1" kern="0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359644" y="3781251"/>
            <a:ext cx="10585176" cy="648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618" y="3875463"/>
            <a:ext cx="483391" cy="48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07716" y="3875463"/>
            <a:ext cx="10207658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https://www.google.co.uk:80/search?q=what+is+an+issn#rcnt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0853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59644" y="359767"/>
            <a:ext cx="4248472" cy="79228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sz="3600" dirty="0" smtClean="0">
                <a:latin typeface="Arial" charset="0"/>
                <a:ea typeface="ＭＳ Ｐゴシック" charset="0"/>
                <a:cs typeface="Arial Unicode MS" charset="0"/>
              </a:rPr>
              <a:t>http://</a:t>
            </a:r>
            <a:r>
              <a:rPr kumimoji="0" lang="en-GB" sz="3600" b="0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…………..</a:t>
            </a:r>
            <a:r>
              <a:rPr kumimoji="0" lang="en-GB" sz="36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      </a:t>
            </a:r>
            <a:endParaRPr kumimoji="0" lang="en-GB" sz="36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 bwMode="auto">
          <a:xfrm>
            <a:off x="5328196" y="444328"/>
            <a:ext cx="6039121" cy="563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sz="3600" b="1" kern="0" dirty="0" smtClean="0"/>
              <a:t>Uniform Resource Locator</a:t>
            </a:r>
            <a:endParaRPr lang="en-GB" sz="3600" b="1" kern="0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359644" y="1387872"/>
            <a:ext cx="10585176" cy="648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618" y="1482084"/>
            <a:ext cx="483391" cy="48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07716" y="1482084"/>
            <a:ext cx="10207658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https://www.google.co.uk:80/search?q=what+is+an+issn#rcnt</a:t>
            </a:r>
            <a:endParaRPr lang="en-GB" sz="280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089387" y="1498601"/>
            <a:ext cx="854433" cy="6613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241515" y="1498601"/>
            <a:ext cx="2834462" cy="6613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21836" y="1498601"/>
            <a:ext cx="494392" cy="6613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652232" y="1498601"/>
            <a:ext cx="1116124" cy="6613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68356" y="1498601"/>
            <a:ext cx="3240360" cy="6613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0008716" y="1498601"/>
            <a:ext cx="936104" cy="6613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8431" y="2447999"/>
            <a:ext cx="7128197" cy="3199185"/>
          </a:xfrm>
        </p:spPr>
        <p:txBody>
          <a:bodyPr/>
          <a:lstStyle/>
          <a:p>
            <a:r>
              <a:rPr lang="en-GB" sz="2800" dirty="0" smtClean="0"/>
              <a:t>1: The Protocol </a:t>
            </a:r>
            <a:r>
              <a:rPr lang="en-GB" sz="2000" dirty="0" smtClean="0"/>
              <a:t>(from the application layer)</a:t>
            </a:r>
          </a:p>
          <a:p>
            <a:r>
              <a:rPr lang="en-GB" sz="2800" dirty="0" smtClean="0"/>
              <a:t>2: The Address </a:t>
            </a:r>
            <a:r>
              <a:rPr lang="en-GB" sz="2000" dirty="0" smtClean="0"/>
              <a:t>(think street address)</a:t>
            </a:r>
          </a:p>
          <a:p>
            <a:r>
              <a:rPr lang="en-GB" sz="2800" dirty="0" smtClean="0"/>
              <a:t>3: The Port </a:t>
            </a:r>
            <a:r>
              <a:rPr lang="en-GB" sz="2000" dirty="0" smtClean="0"/>
              <a:t>(think flat number)</a:t>
            </a:r>
          </a:p>
          <a:p>
            <a:r>
              <a:rPr lang="en-GB" sz="2800" dirty="0" smtClean="0"/>
              <a:t>4: The Path </a:t>
            </a:r>
            <a:r>
              <a:rPr lang="en-GB" sz="2000" dirty="0" smtClean="0"/>
              <a:t>(think item in flat)</a:t>
            </a:r>
          </a:p>
          <a:p>
            <a:r>
              <a:rPr lang="en-GB" sz="2800" dirty="0" smtClean="0"/>
              <a:t>5: Parameters </a:t>
            </a:r>
            <a:r>
              <a:rPr lang="en-GB" sz="2000" dirty="0" smtClean="0"/>
              <a:t>(what to request of that item)</a:t>
            </a:r>
          </a:p>
          <a:p>
            <a:r>
              <a:rPr lang="en-GB" sz="2800" dirty="0" smtClean="0"/>
              <a:t>6: Fragment </a:t>
            </a:r>
            <a:r>
              <a:rPr lang="en-GB" sz="2000" dirty="0" smtClean="0"/>
              <a:t>(what part of the returned content to look at)</a:t>
            </a:r>
            <a:endParaRPr lang="en-GB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360150" y="2159967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02293" y="2159967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12579" y="2170039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48276" y="2137383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32083" y="2170039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320315" y="2170039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3953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5" grpId="0" animBg="1"/>
      <p:bldP spid="26" grpId="0" animBg="1"/>
      <p:bldP spid="27" grpId="0" animBg="1"/>
      <p:bldP spid="3" grpId="0"/>
      <p:bldP spid="22" grpId="0"/>
      <p:bldP spid="23" grpId="0"/>
      <p:bldP spid="24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7716" y="1948111"/>
            <a:ext cx="9567512" cy="1147960"/>
          </a:xfrm>
        </p:spPr>
        <p:txBody>
          <a:bodyPr/>
          <a:lstStyle/>
          <a:p>
            <a:pPr marL="0" indent="0" algn="ctr"/>
            <a:r>
              <a:rPr lang="en-GB" sz="3600" b="1" dirty="0" smtClean="0"/>
              <a:t>An Identifier for a Resource</a:t>
            </a:r>
          </a:p>
          <a:p>
            <a:pPr marL="0" indent="0" algn="ctr"/>
            <a:r>
              <a:rPr lang="en-GB" sz="3600" b="1" dirty="0" smtClean="0"/>
              <a:t>Uses the URL syntax to aid in Identification</a:t>
            </a:r>
            <a:endParaRPr lang="en-GB" sz="36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59644" y="359767"/>
            <a:ext cx="4248472" cy="79228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sz="3600" dirty="0" smtClean="0">
                <a:latin typeface="Arial" charset="0"/>
                <a:ea typeface="ＭＳ Ｐゴシック" charset="0"/>
                <a:cs typeface="Arial Unicode MS" charset="0"/>
              </a:rPr>
              <a:t>http://</a:t>
            </a:r>
            <a:r>
              <a:rPr kumimoji="0" lang="en-GB" sz="3600" b="0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…………..</a:t>
            </a:r>
            <a:r>
              <a:rPr kumimoji="0" lang="en-GB" sz="36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      </a:t>
            </a:r>
            <a:endParaRPr kumimoji="0" lang="en-GB" sz="36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95948" y="5904383"/>
            <a:ext cx="3566393" cy="360362"/>
            <a:chOff x="4013122" y="4680247"/>
            <a:chExt cx="3566393" cy="360362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4013122" y="4680247"/>
              <a:ext cx="3566393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9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560" y="4732634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406787" y="4687652"/>
              <a:ext cx="3172728" cy="3499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http://www.ietf.org/rfc/rfc3986</a:t>
              </a:r>
              <a:endParaRPr lang="en-GB" dirty="0"/>
            </a:p>
          </p:txBody>
        </p:sp>
      </p:grpSp>
      <p:sp>
        <p:nvSpPr>
          <p:cNvPr id="21" name="Content Placeholder 4"/>
          <p:cNvSpPr txBox="1">
            <a:spLocks/>
          </p:cNvSpPr>
          <p:nvPr/>
        </p:nvSpPr>
        <p:spPr bwMode="auto">
          <a:xfrm>
            <a:off x="5328196" y="444328"/>
            <a:ext cx="6039121" cy="563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sz="3600" b="1" kern="0" dirty="0" smtClean="0"/>
              <a:t>Uniform Resource Identifier</a:t>
            </a:r>
            <a:endParaRPr lang="en-GB" sz="3600" b="1" kern="0" dirty="0"/>
          </a:p>
        </p:txBody>
      </p:sp>
      <p:grpSp>
        <p:nvGrpSpPr>
          <p:cNvPr id="2" name="Group 1"/>
          <p:cNvGrpSpPr/>
          <p:nvPr/>
        </p:nvGrpSpPr>
        <p:grpSpPr>
          <a:xfrm>
            <a:off x="2375868" y="3960167"/>
            <a:ext cx="7729649" cy="648072"/>
            <a:chOff x="478867" y="3781251"/>
            <a:chExt cx="7729649" cy="648072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78867" y="3781251"/>
              <a:ext cx="6793545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18" y="3875463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1007716" y="3875463"/>
              <a:ext cx="7200800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800" dirty="0" smtClean="0"/>
                <a:t>http://id.ecs.soton.ac.uk/person#7113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799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59644" y="359767"/>
            <a:ext cx="4248472" cy="79228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sz="3600" dirty="0" smtClean="0">
                <a:latin typeface="Arial" charset="0"/>
                <a:ea typeface="ＭＳ Ｐゴシック" charset="0"/>
                <a:cs typeface="Arial Unicode MS" charset="0"/>
              </a:rPr>
              <a:t>http://</a:t>
            </a:r>
            <a:r>
              <a:rPr kumimoji="0" lang="en-GB" sz="3600" b="0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…………..</a:t>
            </a:r>
            <a:r>
              <a:rPr kumimoji="0" lang="en-GB" sz="36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      </a:t>
            </a:r>
            <a:endParaRPr kumimoji="0" lang="en-GB" sz="36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 bwMode="auto">
          <a:xfrm>
            <a:off x="5328196" y="444328"/>
            <a:ext cx="6039121" cy="563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sz="3600" b="1" kern="0" dirty="0" smtClean="0"/>
              <a:t>Uniform Resource Identifier</a:t>
            </a:r>
            <a:endParaRPr lang="en-GB" sz="3600" b="1" kern="0" dirty="0"/>
          </a:p>
        </p:txBody>
      </p:sp>
      <p:grpSp>
        <p:nvGrpSpPr>
          <p:cNvPr id="2" name="Group 1"/>
          <p:cNvGrpSpPr/>
          <p:nvPr/>
        </p:nvGrpSpPr>
        <p:grpSpPr>
          <a:xfrm>
            <a:off x="1919027" y="1553070"/>
            <a:ext cx="7729649" cy="648072"/>
            <a:chOff x="478867" y="3781251"/>
            <a:chExt cx="7729649" cy="648072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78867" y="3781251"/>
              <a:ext cx="6793545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18" y="3875463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1007716" y="3875463"/>
              <a:ext cx="7200800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800" dirty="0" smtClean="0"/>
                <a:t>http://id.ecs.soton.ac.uk/person#7113</a:t>
              </a:r>
              <a:endParaRPr lang="en-GB" sz="2800" dirty="0"/>
            </a:p>
          </p:txBody>
        </p:sp>
      </p:grpSp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2326151" y="2993229"/>
            <a:ext cx="7128197" cy="291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kern="0" dirty="0" smtClean="0"/>
              <a:t>1: The Protocol </a:t>
            </a:r>
            <a:r>
              <a:rPr lang="en-GB" sz="2000" kern="0" dirty="0" smtClean="0"/>
              <a:t>(this is a web based URI)</a:t>
            </a:r>
          </a:p>
          <a:p>
            <a:r>
              <a:rPr lang="en-GB" sz="2800" kern="0" dirty="0" smtClean="0"/>
              <a:t>2: The Authority </a:t>
            </a:r>
            <a:r>
              <a:rPr lang="en-GB" sz="2000" kern="0" dirty="0" smtClean="0"/>
              <a:t>(think organisation)</a:t>
            </a:r>
          </a:p>
          <a:p>
            <a:r>
              <a:rPr lang="en-GB" sz="2800" kern="0" dirty="0"/>
              <a:t>3</a:t>
            </a:r>
            <a:r>
              <a:rPr lang="en-GB" sz="2800" kern="0" dirty="0" smtClean="0"/>
              <a:t>: The Path </a:t>
            </a:r>
            <a:r>
              <a:rPr lang="en-GB" sz="2000" kern="0" dirty="0" smtClean="0"/>
              <a:t>(think database table)</a:t>
            </a:r>
          </a:p>
          <a:p>
            <a:r>
              <a:rPr lang="en-GB" sz="2800" kern="0" dirty="0" smtClean="0"/>
              <a:t>4: The Resource </a:t>
            </a:r>
            <a:r>
              <a:rPr lang="en-GB" sz="2000" kern="0" dirty="0" smtClean="0"/>
              <a:t>(think item)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501516" y="1625078"/>
            <a:ext cx="713655" cy="6613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11115" y="2286444"/>
            <a:ext cx="26135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454124" y="1625078"/>
            <a:ext cx="2834462" cy="6613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14902" y="2286444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367518" y="1647662"/>
            <a:ext cx="1116124" cy="6613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3562" y="2286444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7498944" y="1647662"/>
            <a:ext cx="1116124" cy="6613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94988" y="2286444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382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2" grpId="0" animBg="1"/>
      <p:bldP spid="23" grpId="0"/>
      <p:bldP spid="24" grpId="0" animBg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28196" y="-201613"/>
            <a:ext cx="6192292" cy="1857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20376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r">
              <a:buFont typeface="Times New Roman" charset="0"/>
              <a:buNone/>
              <a:defRPr/>
            </a:pPr>
            <a:r>
              <a:rPr lang="en-GB" sz="10400" spc="-660" dirty="0" smtClean="0">
                <a:solidFill>
                  <a:srgbClr val="E6E6E6"/>
                </a:solidFill>
              </a:rPr>
              <a:t>UR What?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7958833" y="2303983"/>
            <a:ext cx="3384375" cy="384893"/>
            <a:chOff x="719684" y="1583903"/>
            <a:chExt cx="3384375" cy="384893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719684" y="1583903"/>
              <a:ext cx="3312368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13383" y="1618828"/>
              <a:ext cx="2990676" cy="349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Times New Roman" charset="0"/>
                <a:buNone/>
                <a:defRPr/>
              </a:pPr>
              <a:r>
                <a:rPr lang="en-US" dirty="0" smtClean="0">
                  <a:latin typeface="Arial" charset="0"/>
                  <a:ea typeface="ＭＳ Ｐゴシック" charset="0"/>
                  <a:cs typeface="ＭＳ Ｐゴシック" charset="0"/>
                </a:rPr>
                <a:t>mailto:davetaz@theodi.org</a:t>
              </a: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121" y="1636290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" name="Group 77"/>
          <p:cNvGrpSpPr/>
          <p:nvPr/>
        </p:nvGrpSpPr>
        <p:grpSpPr>
          <a:xfrm>
            <a:off x="306436" y="2279452"/>
            <a:ext cx="5080632" cy="384893"/>
            <a:chOff x="1163785" y="2159967"/>
            <a:chExt cx="5080632" cy="384893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163785" y="2159967"/>
              <a:ext cx="4504567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57485" y="2194892"/>
              <a:ext cx="4686932" cy="349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Times New Roman" charset="0"/>
                <a:buNone/>
                <a:defRPr/>
              </a:pPr>
              <a:r>
                <a:rPr lang="en-US" dirty="0" smtClean="0">
                  <a:latin typeface="Arial" charset="0"/>
                  <a:ea typeface="ＭＳ Ｐゴシック" charset="0"/>
                  <a:cs typeface="ＭＳ Ｐゴシック" charset="0"/>
                </a:rPr>
                <a:t>https</a:t>
              </a:r>
              <a:r>
                <a:rPr lang="en-US" dirty="0">
                  <a:latin typeface="Arial" charset="0"/>
                  <a:ea typeface="ＭＳ Ｐゴシック" charset="0"/>
                  <a:cs typeface="ＭＳ Ｐゴシック" charset="0"/>
                </a:rPr>
                <a:t>://github.com/theodi/hot-drinks.git</a:t>
              </a:r>
            </a:p>
          </p:txBody>
        </p:sp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223" y="2212354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2068769" y="4536231"/>
            <a:ext cx="7258216" cy="384893"/>
            <a:chOff x="590260" y="3312095"/>
            <a:chExt cx="7258216" cy="384893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590260" y="3312095"/>
              <a:ext cx="7258216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3960" y="3347020"/>
              <a:ext cx="6864516" cy="349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Times New Roman" charset="0"/>
                <a:buNone/>
                <a:defRPr/>
              </a:pPr>
              <a:r>
                <a:rPr lang="en-US" dirty="0" smtClean="0">
                  <a:latin typeface="Arial" charset="0"/>
                  <a:ea typeface="ＭＳ Ｐゴシック" charset="0"/>
                  <a:cs typeface="ＭＳ Ｐゴシック" charset="0"/>
                </a:rPr>
                <a:t>file:///home/davetaz/Documents/ODI/Open_Data_In_Practise.pptz</a:t>
              </a: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698" y="3364482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561381" y="2927202"/>
            <a:ext cx="6677372" cy="384893"/>
            <a:chOff x="1099096" y="4536231"/>
            <a:chExt cx="6677372" cy="384893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1099096" y="4536231"/>
              <a:ext cx="6677372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92796" y="4571156"/>
              <a:ext cx="6283672" cy="349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Times New Roman" charset="0"/>
                <a:buNone/>
                <a:defRPr/>
              </a:pPr>
              <a:r>
                <a:rPr lang="en-US" dirty="0" smtClean="0">
                  <a:latin typeface="Arial" charset="0"/>
                  <a:ea typeface="ＭＳ Ｐゴシック" charset="0"/>
                  <a:cs typeface="ＭＳ Ｐゴシック" charset="0"/>
                </a:rPr>
                <a:t>ftp://anonymous@files.cnet.com/software/JaSFtp/jasftp.msi</a:t>
              </a: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534" y="4588618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143620" y="4032175"/>
            <a:ext cx="5798989" cy="384893"/>
            <a:chOff x="1041376" y="4357290"/>
            <a:chExt cx="5798989" cy="384893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1041376" y="4357290"/>
              <a:ext cx="5726981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184821" y="4392215"/>
              <a:ext cx="5655544" cy="349968"/>
              <a:chOff x="1184821" y="4392215"/>
              <a:chExt cx="5655544" cy="34996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507083" y="4392215"/>
                <a:ext cx="5333282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Font typeface="Times New Roman" charset="0"/>
                  <a:buNone/>
                  <a:defRPr/>
                </a:pPr>
                <a:r>
                  <a:rPr lang="en-US" dirty="0">
                    <a:latin typeface="Arial" charset="0"/>
                    <a:ea typeface="ＭＳ Ｐゴシック" charset="0"/>
                    <a:cs typeface="ＭＳ Ｐゴシック" charset="0"/>
                  </a:rPr>
                  <a:t>http://www.ecs.soton.ac.uk/people/timbl/index.html</a:t>
                </a:r>
              </a:p>
            </p:txBody>
          </p:sp>
          <p:pic>
            <p:nvPicPr>
              <p:cNvPr id="25" name="Picture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4821" y="4409677"/>
                <a:ext cx="307975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4" name="Group 63"/>
          <p:cNvGrpSpPr/>
          <p:nvPr/>
        </p:nvGrpSpPr>
        <p:grpSpPr>
          <a:xfrm>
            <a:off x="6470243" y="5085334"/>
            <a:ext cx="4584934" cy="384893"/>
            <a:chOff x="1659484" y="5112295"/>
            <a:chExt cx="4584934" cy="384893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1659484" y="5112295"/>
              <a:ext cx="4584934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53182" y="5147220"/>
              <a:ext cx="4191235" cy="349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Times New Roman" charset="0"/>
                <a:buNone/>
                <a:defRPr/>
              </a:pPr>
              <a:r>
                <a:rPr lang="en-US" dirty="0">
                  <a:latin typeface="Arial" charset="0"/>
                  <a:ea typeface="ＭＳ Ｐゴシック" charset="0"/>
                  <a:cs typeface="ＭＳ Ｐゴシック" charset="0"/>
                </a:rPr>
                <a:t>http://</a:t>
              </a:r>
              <a:r>
                <a:rPr lang="en-US" dirty="0" smtClean="0">
                  <a:latin typeface="Arial" charset="0"/>
                  <a:ea typeface="ＭＳ Ｐゴシック" charset="0"/>
                  <a:cs typeface="ＭＳ Ｐゴシック" charset="0"/>
                </a:rPr>
                <a:t>www.ecs.soton.ac.uk/people/timbl</a:t>
              </a: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28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920" y="5164682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234999" y="3466628"/>
            <a:ext cx="4419207" cy="384893"/>
            <a:chOff x="2061117" y="5725442"/>
            <a:chExt cx="4419207" cy="384893"/>
          </a:xfrm>
        </p:grpSpPr>
        <p:sp>
          <p:nvSpPr>
            <p:cNvPr id="29" name="Rounded Rectangle 28"/>
            <p:cNvSpPr/>
            <p:nvPr/>
          </p:nvSpPr>
          <p:spPr bwMode="auto">
            <a:xfrm>
              <a:off x="2061117" y="5725442"/>
              <a:ext cx="4419207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54815" y="5760367"/>
              <a:ext cx="3953501" cy="349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Times New Roman" charset="0"/>
                <a:buNone/>
                <a:defRPr/>
              </a:pPr>
              <a:r>
                <a:rPr lang="en-US" dirty="0">
                  <a:latin typeface="Arial" charset="0"/>
                  <a:ea typeface="ＭＳ Ｐゴシック" charset="0"/>
                  <a:cs typeface="ＭＳ Ｐゴシック" charset="0"/>
                </a:rPr>
                <a:t>http</a:t>
              </a:r>
              <a:r>
                <a:rPr lang="en-US" dirty="0" smtClean="0">
                  <a:latin typeface="Arial" charset="0"/>
                  <a:ea typeface="ＭＳ Ｐゴシック" charset="0"/>
                  <a:cs typeface="ＭＳ Ｐゴシック" charset="0"/>
                </a:rPr>
                <a:t>://id.ecs.soton.ac.uk/person/7113</a:t>
              </a: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31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553" y="5777829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Group 61"/>
          <p:cNvGrpSpPr/>
          <p:nvPr/>
        </p:nvGrpSpPr>
        <p:grpSpPr>
          <a:xfrm>
            <a:off x="5206431" y="3466628"/>
            <a:ext cx="5517774" cy="384893"/>
            <a:chOff x="1552728" y="3888159"/>
            <a:chExt cx="5517774" cy="384893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1552728" y="3888159"/>
              <a:ext cx="5517774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624164" y="3923084"/>
              <a:ext cx="5432224" cy="349968"/>
              <a:chOff x="1184821" y="4392215"/>
              <a:chExt cx="5432224" cy="349968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1507083" y="4392215"/>
                <a:ext cx="5109962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Font typeface="Times New Roman" charset="0"/>
                  <a:buNone/>
                  <a:defRPr/>
                </a:pPr>
                <a:r>
                  <a:rPr lang="en-US" dirty="0">
                    <a:latin typeface="Arial" charset="0"/>
                    <a:ea typeface="ＭＳ Ｐゴシック" charset="0"/>
                    <a:cs typeface="ＭＳ Ｐゴシック" charset="0"/>
                  </a:rPr>
                  <a:t>http://dbpedia.org/resource/Open_Data_Institute</a:t>
                </a:r>
              </a:p>
            </p:txBody>
          </p:sp>
          <p:pic>
            <p:nvPicPr>
              <p:cNvPr id="50" name="Picture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4821" y="4409677"/>
                <a:ext cx="307975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1" name="Group 60"/>
          <p:cNvGrpSpPr/>
          <p:nvPr/>
        </p:nvGrpSpPr>
        <p:grpSpPr>
          <a:xfrm>
            <a:off x="5983564" y="4032175"/>
            <a:ext cx="5503661" cy="384893"/>
            <a:chOff x="4416217" y="4742183"/>
            <a:chExt cx="5503661" cy="384893"/>
          </a:xfrm>
        </p:grpSpPr>
        <p:sp>
          <p:nvSpPr>
            <p:cNvPr id="52" name="Rounded Rectangle 51"/>
            <p:cNvSpPr/>
            <p:nvPr/>
          </p:nvSpPr>
          <p:spPr bwMode="auto">
            <a:xfrm>
              <a:off x="4416217" y="4742183"/>
              <a:ext cx="5503661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487654" y="4777108"/>
              <a:ext cx="5432224" cy="349968"/>
              <a:chOff x="1184821" y="4392215"/>
              <a:chExt cx="5432224" cy="349968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1507083" y="4392215"/>
                <a:ext cx="5109962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Font typeface="Times New Roman" charset="0"/>
                  <a:buNone/>
                  <a:defRPr/>
                </a:pPr>
                <a:r>
                  <a:rPr lang="en-US" dirty="0">
                    <a:latin typeface="Arial" charset="0"/>
                    <a:ea typeface="ＭＳ Ｐゴシック" charset="0"/>
                    <a:cs typeface="ＭＳ Ｐゴシック" charset="0"/>
                  </a:rPr>
                  <a:t>http://en.wikipedia.org/wiki/Open_Data_Institute</a:t>
                </a:r>
              </a:p>
            </p:txBody>
          </p:sp>
          <p:pic>
            <p:nvPicPr>
              <p:cNvPr id="55" name="Picture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4821" y="4409677"/>
                <a:ext cx="307975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1576241" y="1655911"/>
            <a:ext cx="9046888" cy="384893"/>
            <a:chOff x="4202188" y="1556105"/>
            <a:chExt cx="9046888" cy="384893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4202188" y="1556105"/>
              <a:ext cx="8326808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95888" y="1591030"/>
              <a:ext cx="8653188" cy="349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Times New Roman" charset="0"/>
                <a:buNone/>
                <a:defRPr/>
              </a:pPr>
              <a:r>
                <a:rPr lang="en-US" dirty="0">
                  <a:latin typeface="Arial" charset="0"/>
                  <a:ea typeface="ＭＳ Ｐゴシック" charset="0"/>
                  <a:cs typeface="ＭＳ Ｐゴシック" charset="0"/>
                </a:rPr>
                <a:t>http://www.bbc.co.uk/music/artists/24f1766e-9635-4d58-a4d4-9413f9f98a4c</a:t>
              </a:r>
            </a:p>
          </p:txBody>
        </p:sp>
        <p:pic>
          <p:nvPicPr>
            <p:cNvPr id="68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3626" y="1608492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Group 90"/>
          <p:cNvGrpSpPr/>
          <p:nvPr/>
        </p:nvGrpSpPr>
        <p:grpSpPr>
          <a:xfrm>
            <a:off x="7464513" y="2927202"/>
            <a:ext cx="3879017" cy="384893"/>
            <a:chOff x="548596" y="863823"/>
            <a:chExt cx="3879017" cy="384893"/>
          </a:xfrm>
        </p:grpSpPr>
        <p:sp>
          <p:nvSpPr>
            <p:cNvPr id="80" name="Rounded Rectangle 79"/>
            <p:cNvSpPr/>
            <p:nvPr/>
          </p:nvSpPr>
          <p:spPr bwMode="auto">
            <a:xfrm>
              <a:off x="548596" y="863823"/>
              <a:ext cx="3867621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42296" y="898748"/>
              <a:ext cx="3485317" cy="349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Times New Roman" charset="0"/>
                <a:buNone/>
                <a:defRPr/>
              </a:pPr>
              <a:r>
                <a:rPr lang="en-US" dirty="0" smtClean="0">
                  <a:latin typeface="Arial" charset="0"/>
                  <a:ea typeface="ＭＳ Ｐゴシック" charset="0"/>
                  <a:cs typeface="ＭＳ Ｐゴシック" charset="0"/>
                </a:rPr>
                <a:t>doi:10.3998/3336451.0004.203</a:t>
              </a: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2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034" y="916210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8" name="Group 97"/>
          <p:cNvGrpSpPr/>
          <p:nvPr/>
        </p:nvGrpSpPr>
        <p:grpSpPr>
          <a:xfrm>
            <a:off x="5006505" y="2303661"/>
            <a:ext cx="2745591" cy="360362"/>
            <a:chOff x="926421" y="352362"/>
            <a:chExt cx="2745591" cy="360362"/>
          </a:xfrm>
        </p:grpSpPr>
        <p:sp>
          <p:nvSpPr>
            <p:cNvPr id="93" name="Rounded Rectangle 92"/>
            <p:cNvSpPr/>
            <p:nvPr/>
          </p:nvSpPr>
          <p:spPr bwMode="auto">
            <a:xfrm>
              <a:off x="926421" y="352362"/>
              <a:ext cx="2745591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9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859" y="404749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Rectangle 96"/>
            <p:cNvSpPr/>
            <p:nvPr/>
          </p:nvSpPr>
          <p:spPr>
            <a:xfrm>
              <a:off x="1320086" y="359767"/>
              <a:ext cx="2351926" cy="3499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urn:isbn:0451450523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31263" y="5087442"/>
            <a:ext cx="5688087" cy="384893"/>
            <a:chOff x="720229" y="3849488"/>
            <a:chExt cx="5688087" cy="384893"/>
          </a:xfrm>
        </p:grpSpPr>
        <p:sp>
          <p:nvSpPr>
            <p:cNvPr id="100" name="Rounded Rectangle 99"/>
            <p:cNvSpPr/>
            <p:nvPr/>
          </p:nvSpPr>
          <p:spPr bwMode="auto">
            <a:xfrm>
              <a:off x="720229" y="3849488"/>
              <a:ext cx="5688087" cy="3603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096098" y="3884413"/>
              <a:ext cx="5312218" cy="349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Times New Roman" charset="0"/>
                <a:buNone/>
                <a:defRPr/>
              </a:pPr>
              <a:r>
                <a:rPr lang="en-US" dirty="0" smtClean="0">
                  <a:latin typeface="Arial" charset="0"/>
                  <a:ea typeface="ＭＳ Ｐゴシック" charset="0"/>
                  <a:cs typeface="ＭＳ Ｐゴシック" charset="0"/>
                </a:rPr>
                <a:t>urn:uuid:</a:t>
              </a:r>
              <a:r>
                <a:rPr lang="en-US" dirty="0">
                  <a:latin typeface="Arial" charset="0"/>
                  <a:ea typeface="ＭＳ Ｐゴシック" charset="0"/>
                  <a:cs typeface="ＭＳ Ｐゴシック" charset="0"/>
                </a:rPr>
                <a:t>24f1766e-9635-4d58-a4d4-9413f9f98a4c</a:t>
              </a:r>
            </a:p>
          </p:txBody>
        </p:sp>
        <p:pic>
          <p:nvPicPr>
            <p:cNvPr id="102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836" y="3901875"/>
              <a:ext cx="307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9361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03860" y="2339987"/>
            <a:ext cx="7729649" cy="648072"/>
            <a:chOff x="478867" y="3781251"/>
            <a:chExt cx="7729649" cy="648072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78867" y="3781251"/>
              <a:ext cx="6793545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18" y="3875463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1007716" y="3875463"/>
              <a:ext cx="7200800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800" dirty="0" smtClean="0"/>
                <a:t>http://id.ecs.soton.ac.uk/person#7113</a:t>
              </a:r>
              <a:endParaRPr lang="en-GB" sz="2800" dirty="0"/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264" y="3816151"/>
            <a:ext cx="10440564" cy="720080"/>
          </a:xfrm>
        </p:spPr>
        <p:txBody>
          <a:bodyPr/>
          <a:lstStyle/>
          <a:p>
            <a:pPr algn="ctr"/>
            <a:r>
              <a:rPr lang="en-GB" dirty="0" smtClean="0"/>
              <a:t>How would I request the name of person #1733?</a:t>
            </a:r>
            <a:endParaRPr lang="en-GB" dirty="0"/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576263" y="0"/>
            <a:ext cx="10872613" cy="1338263"/>
          </a:xfrm>
        </p:spPr>
        <p:txBody>
          <a:bodyPr/>
          <a:lstStyle/>
          <a:p>
            <a:r>
              <a:rPr lang="en-GB" dirty="0" smtClean="0"/>
              <a:t>Making a # of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11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576263" y="0"/>
            <a:ext cx="10872613" cy="1338263"/>
          </a:xfrm>
        </p:spPr>
        <p:txBody>
          <a:bodyPr/>
          <a:lstStyle/>
          <a:p>
            <a:r>
              <a:rPr lang="en-GB" sz="8800" dirty="0" smtClean="0"/>
              <a:t>Don’t make a % of it</a:t>
            </a:r>
            <a:endParaRPr lang="en-GB" sz="88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04716" y="2303983"/>
            <a:ext cx="5303800" cy="648072"/>
            <a:chOff x="2904716" y="2303983"/>
            <a:chExt cx="5303800" cy="648072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904716" y="2303983"/>
              <a:ext cx="5256584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682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3480780" y="2398195"/>
              <a:ext cx="4727736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800" dirty="0" smtClean="0"/>
                <a:t>http://</a:t>
              </a:r>
              <a:r>
                <a:rPr lang="ja-JP" altLang="en-US" sz="2800" dirty="0" smtClean="0"/>
                <a:t>ヒキワリ</a:t>
              </a:r>
              <a:r>
                <a:rPr lang="en-US" altLang="ja-JP" sz="2800" dirty="0" smtClean="0"/>
                <a:t>.</a:t>
              </a:r>
              <a:r>
                <a:rPr lang="ja-JP" altLang="en-US" sz="2800" dirty="0" smtClean="0"/>
                <a:t>ナットウ</a:t>
              </a:r>
              <a:r>
                <a:rPr lang="en-US" altLang="ja-JP" sz="2800" dirty="0" smtClean="0"/>
                <a:t>.</a:t>
              </a:r>
              <a:r>
                <a:rPr lang="ja-JP" altLang="en-US" sz="2800" dirty="0" smtClean="0"/>
                <a:t>ニホン</a:t>
              </a:r>
              <a:endParaRPr lang="en-GB" sz="2800" dirty="0"/>
            </a:p>
          </p:txBody>
        </p:sp>
      </p:grp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2303860" y="1446163"/>
            <a:ext cx="9002354" cy="563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sz="3600" b="1" kern="0" dirty="0" smtClean="0"/>
              <a:t>Internationalised Resource Identifier (IRI)</a:t>
            </a:r>
            <a:endParaRPr lang="en-GB" sz="3600" b="1" kern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2912" y="4752255"/>
            <a:ext cx="10901948" cy="648072"/>
            <a:chOff x="2904716" y="2303983"/>
            <a:chExt cx="5303800" cy="648072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904716" y="2303983"/>
              <a:ext cx="5256584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683" y="2398195"/>
              <a:ext cx="284527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3269210" y="2398195"/>
              <a:ext cx="4939306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altLang="ja-JP" sz="1600" dirty="0" smtClean="0"/>
                <a:t>%E3%83%92%E3%82%AD%E3%83%AF%E3%83%AA.%E3%83%8A%E3%83%83%E3%83%88%E3%82%A6.%E3%83%8B%E3%83%9B%E3%83%B3</a:t>
              </a:r>
              <a:endParaRPr lang="en-GB" sz="1600" dirty="0"/>
            </a:p>
          </p:txBody>
        </p:sp>
      </p:grpSp>
      <p:sp>
        <p:nvSpPr>
          <p:cNvPr id="7" name="Up-Down Arrow 6"/>
          <p:cNvSpPr/>
          <p:nvPr/>
        </p:nvSpPr>
        <p:spPr bwMode="auto">
          <a:xfrm>
            <a:off x="5360424" y="2952055"/>
            <a:ext cx="423134" cy="1769302"/>
          </a:xfrm>
          <a:prstGeom prst="upDownArrow">
            <a:avLst/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97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(pm)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2551" y="1749772"/>
            <a:ext cx="10364237" cy="3879847"/>
          </a:xfrm>
        </p:spPr>
        <p:txBody>
          <a:bodyPr/>
          <a:lstStyle/>
          <a:p>
            <a:pPr marL="571643" indent="-571643">
              <a:buFont typeface="Arial"/>
              <a:buChar char="•"/>
            </a:pPr>
            <a:r>
              <a:rPr lang="en-US" dirty="0" smtClean="0"/>
              <a:t>Building blocks of the web. </a:t>
            </a:r>
            <a:endParaRPr lang="en-US" dirty="0"/>
          </a:p>
          <a:p>
            <a:pPr marL="1314593" lvl="1" indent="-571643">
              <a:buFont typeface="Arial"/>
              <a:buChar char="•"/>
            </a:pPr>
            <a:r>
              <a:rPr lang="en-US" dirty="0" smtClean="0"/>
              <a:t>Layers, URLs and URIs</a:t>
            </a:r>
          </a:p>
          <a:p>
            <a:pPr lvl="1" indent="0"/>
            <a:endParaRPr lang="en-US" dirty="0" smtClean="0"/>
          </a:p>
          <a:p>
            <a:pPr marL="571643" indent="-571643">
              <a:buFont typeface="Arial"/>
              <a:buChar char="•"/>
            </a:pPr>
            <a:r>
              <a:rPr lang="en-US" dirty="0" smtClean="0"/>
              <a:t>How do machines see the web?</a:t>
            </a:r>
          </a:p>
          <a:p>
            <a:pPr marL="571643" indent="-571643">
              <a:buFont typeface="Arial"/>
              <a:buChar char="•"/>
            </a:pPr>
            <a:endParaRPr lang="en-US" dirty="0" smtClean="0"/>
          </a:p>
          <a:p>
            <a:pPr marL="571643" indent="-571643">
              <a:buFont typeface="Arial"/>
              <a:buChar char="•"/>
            </a:pPr>
            <a:r>
              <a:rPr lang="en-US" dirty="0" smtClean="0"/>
              <a:t>Content negotiation and the web API / web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0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63" y="3024063"/>
            <a:ext cx="10366375" cy="2767137"/>
          </a:xfrm>
        </p:spPr>
        <p:txBody>
          <a:bodyPr/>
          <a:lstStyle/>
          <a:p>
            <a:pPr algn="ctr"/>
            <a:r>
              <a:rPr lang="en-US" sz="5400" b="1" dirty="0" err="1" smtClean="0"/>
              <a:t>HyperText</a:t>
            </a:r>
            <a:r>
              <a:rPr lang="en-US" sz="5400" b="1" dirty="0" smtClean="0"/>
              <a:t> Transfer Protocol</a:t>
            </a:r>
          </a:p>
          <a:p>
            <a:pPr algn="ctr"/>
            <a:r>
              <a:rPr lang="en-US" sz="4000" b="1" dirty="0"/>
              <a:t>m</a:t>
            </a:r>
            <a:r>
              <a:rPr lang="en-US" sz="4000" b="1" dirty="0" smtClean="0"/>
              <a:t>ore than just http://</a:t>
            </a:r>
            <a:endParaRPr lang="en-US" sz="3600" b="1" dirty="0" smtClean="0"/>
          </a:p>
          <a:p>
            <a:pPr algn="ctr"/>
            <a:endParaRPr lang="en-US" sz="54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87636" y="-30779"/>
            <a:ext cx="6264696" cy="230425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chemeClr val="accent1">
                <a:lumMod val="40000"/>
                <a:lumOff val="60000"/>
              </a:schemeClr>
            </a:extrusionClr>
            <a:contourClr>
              <a:schemeClr val="accent1">
                <a:lumMod val="20000"/>
                <a:lumOff val="80000"/>
              </a:schemeClr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480000">
            <a:off x="2448336" y="1086756"/>
            <a:ext cx="2152293" cy="466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2516E"/>
                </a:solidFill>
              </a:rPr>
              <a:t>Application Layer</a:t>
            </a:r>
          </a:p>
        </p:txBody>
      </p:sp>
      <p:sp>
        <p:nvSpPr>
          <p:cNvPr id="6" name="TextBox 5"/>
          <p:cNvSpPr txBox="1"/>
          <p:nvPr/>
        </p:nvSpPr>
        <p:spPr>
          <a:xfrm rot="21480000">
            <a:off x="2297745" y="503992"/>
            <a:ext cx="2829712" cy="3520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400000" lon="60000" rev="0"/>
              </a:camera>
              <a:lightRig rig="threePt" dir="t"/>
            </a:scene3d>
          </a:bodyPr>
          <a:lstStyle/>
          <a:p>
            <a:r>
              <a:rPr lang="en-GB" sz="12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HTTP (Web)</a:t>
            </a:r>
            <a:r>
              <a:rPr lang="en-GB" sz="1200" i="1" dirty="0" smtClean="0">
                <a:solidFill>
                  <a:srgbClr val="B5B5ED"/>
                </a:solidFill>
                <a:latin typeface="Times New Roman" pitchFamily="18" charset="0"/>
                <a:cs typeface="Times New Roman" pitchFamily="18" charset="0"/>
              </a:rPr>
              <a:t>, FTP, POP3, </a:t>
            </a:r>
            <a:r>
              <a:rPr lang="en-GB" sz="12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DNS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87636" y="-10785"/>
            <a:ext cx="6264696" cy="230425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chemeClr val="accent1">
                <a:lumMod val="40000"/>
                <a:lumOff val="60000"/>
              </a:schemeClr>
            </a:extrusionClr>
            <a:contourClr>
              <a:schemeClr val="accent6">
                <a:lumMod val="60000"/>
                <a:lumOff val="40000"/>
              </a:schemeClr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8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How we use the web</a:t>
            </a:r>
            <a:endParaRPr lang="en-US" sz="8000" dirty="0"/>
          </a:p>
        </p:txBody>
      </p:sp>
      <p:pic>
        <p:nvPicPr>
          <p:cNvPr id="16" name="google_einstei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5828" y="1151855"/>
            <a:ext cx="7564537" cy="482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4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What decisions were taken for you?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63" y="1079847"/>
            <a:ext cx="10366375" cy="4711353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 err="1" smtClean="0"/>
              <a:t>Google.com</a:t>
            </a:r>
            <a:r>
              <a:rPr lang="en-US" dirty="0" smtClean="0"/>
              <a:t> redirected to </a:t>
            </a:r>
            <a:r>
              <a:rPr lang="en-US" dirty="0" err="1" smtClean="0"/>
              <a:t>google.co.uk</a:t>
            </a:r>
            <a:endParaRPr lang="en-US" dirty="0" smtClean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 smtClean="0"/>
              <a:t>Searching </a:t>
            </a:r>
            <a:r>
              <a:rPr lang="en-US" dirty="0" err="1" smtClean="0"/>
              <a:t>google.co.uk</a:t>
            </a:r>
            <a:r>
              <a:rPr lang="en-US" dirty="0" smtClean="0"/>
              <a:t> assumed you wanted </a:t>
            </a:r>
            <a:r>
              <a:rPr lang="en-US" dirty="0" err="1" smtClean="0"/>
              <a:t>english</a:t>
            </a:r>
            <a:endParaRPr lang="en-US" dirty="0" smtClean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 smtClean="0"/>
              <a:t>Clicking the link assumed you wanted the pretty html page representing Albert Einstein</a:t>
            </a:r>
          </a:p>
          <a:p>
            <a:pPr marL="0" indent="0"/>
            <a:endParaRPr lang="en-US" dirty="0"/>
          </a:p>
          <a:p>
            <a:pPr marL="0" indent="0" algn="ctr"/>
            <a:r>
              <a:rPr lang="en-US" dirty="0" smtClean="0"/>
              <a:t>So all of the application layer is hidden</a:t>
            </a:r>
          </a:p>
        </p:txBody>
      </p:sp>
    </p:spTree>
    <p:extLst>
      <p:ext uri="{BB962C8B-B14F-4D97-AF65-F5344CB8AC3E}">
        <p14:creationId xmlns:p14="http://schemas.microsoft.com/office/powerpoint/2010/main" val="109420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Spanish?</a:t>
            </a:r>
            <a:endParaRPr lang="en-US" dirty="0"/>
          </a:p>
        </p:txBody>
      </p:sp>
      <p:pic>
        <p:nvPicPr>
          <p:cNvPr id="4" name="einstein_spanish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5828" y="1439886"/>
            <a:ext cx="7632848" cy="48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18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63" y="1439887"/>
            <a:ext cx="10366375" cy="4495329"/>
          </a:xfrm>
        </p:spPr>
        <p:txBody>
          <a:bodyPr/>
          <a:lstStyle/>
          <a:p>
            <a:pPr marL="0" indent="0" algn="ctr"/>
            <a:r>
              <a:rPr lang="en-US" sz="6000" dirty="0" smtClean="0"/>
              <a:t>So what did we need to do?</a:t>
            </a:r>
          </a:p>
          <a:p>
            <a:pPr marL="0" indent="0" algn="ctr"/>
            <a:endParaRPr lang="en-US" sz="6000" dirty="0" smtClean="0"/>
          </a:p>
          <a:p>
            <a:pPr marL="0" indent="0" algn="ctr"/>
            <a:r>
              <a:rPr lang="en-US" sz="4800" dirty="0" smtClean="0"/>
              <a:t>Search on the page and hope!</a:t>
            </a:r>
          </a:p>
        </p:txBody>
      </p:sp>
    </p:spTree>
    <p:extLst>
      <p:ext uri="{BB962C8B-B14F-4D97-AF65-F5344CB8AC3E}">
        <p14:creationId xmlns:p14="http://schemas.microsoft.com/office/powerpoint/2010/main" val="399125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4800" dirty="0" smtClean="0"/>
              <a:t>RSS Feed 							Social </a:t>
            </a:r>
            <a:r>
              <a:rPr lang="en-US" sz="4800" dirty="0"/>
              <a:t>channels</a:t>
            </a:r>
            <a:endParaRPr lang="en-US" sz="4800" dirty="0" smtClean="0"/>
          </a:p>
          <a:p>
            <a:pPr marL="0" indent="0"/>
            <a:r>
              <a:rPr lang="en-US" sz="4800" dirty="0" smtClean="0"/>
              <a:t>					</a:t>
            </a:r>
          </a:p>
          <a:p>
            <a:pPr marL="0" indent="0"/>
            <a:r>
              <a:rPr lang="en-US" sz="4800" dirty="0" smtClean="0"/>
              <a:t>					Languages</a:t>
            </a:r>
          </a:p>
          <a:p>
            <a:pPr marL="0" indent="0"/>
            <a:r>
              <a:rPr lang="en-US" sz="4800" dirty="0" smtClean="0"/>
              <a:t>							</a:t>
            </a:r>
          </a:p>
          <a:p>
            <a:pPr marL="0" indent="0"/>
            <a:r>
              <a:rPr lang="en-US" sz="4800" dirty="0" smtClean="0"/>
              <a:t>							Printable version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52" y="2447999"/>
            <a:ext cx="3073400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996" y="1655911"/>
            <a:ext cx="504056" cy="50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16" y="2880047"/>
            <a:ext cx="1522970" cy="1742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532" y="4680247"/>
            <a:ext cx="1303660" cy="13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0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Printed version</a:t>
            </a:r>
            <a:endParaRPr lang="en-US" sz="6600" dirty="0"/>
          </a:p>
        </p:txBody>
      </p:sp>
      <p:pic>
        <p:nvPicPr>
          <p:cNvPr id="4" name="einstein_printed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764" y="1007839"/>
            <a:ext cx="7704856" cy="4956802"/>
          </a:xfrm>
        </p:spPr>
      </p:pic>
    </p:spTree>
    <p:extLst>
      <p:ext uri="{BB962C8B-B14F-4D97-AF65-F5344CB8AC3E}">
        <p14:creationId xmlns:p14="http://schemas.microsoft.com/office/powerpoint/2010/main" val="109684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40" y="4392215"/>
            <a:ext cx="1308100" cy="151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4800" dirty="0" smtClean="0"/>
              <a:t>RSS Feed 							Social </a:t>
            </a:r>
            <a:r>
              <a:rPr lang="en-US" sz="4800" dirty="0"/>
              <a:t>channels</a:t>
            </a:r>
            <a:endParaRPr lang="en-US" sz="4800" dirty="0" smtClean="0"/>
          </a:p>
          <a:p>
            <a:pPr marL="0" indent="0"/>
            <a:r>
              <a:rPr lang="en-US" sz="4800" dirty="0" smtClean="0"/>
              <a:t>					</a:t>
            </a:r>
          </a:p>
          <a:p>
            <a:pPr marL="0" indent="0"/>
            <a:r>
              <a:rPr lang="en-US" sz="4800" dirty="0" smtClean="0"/>
              <a:t>					Languages</a:t>
            </a:r>
          </a:p>
          <a:p>
            <a:pPr marL="0" indent="0"/>
            <a:r>
              <a:rPr lang="en-US" sz="4800" dirty="0" smtClean="0"/>
              <a:t>							</a:t>
            </a:r>
          </a:p>
          <a:p>
            <a:pPr marL="0" indent="0"/>
            <a:r>
              <a:rPr lang="en-US" sz="4800" dirty="0" smtClean="0"/>
              <a:t>							Printable version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52" y="2447999"/>
            <a:ext cx="3073400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996" y="1655911"/>
            <a:ext cx="504056" cy="50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16" y="2880047"/>
            <a:ext cx="1522970" cy="1742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532" y="4680247"/>
            <a:ext cx="1303660" cy="13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7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How a machine does it</a:t>
            </a:r>
            <a:endParaRPr lang="en-US" sz="7200" dirty="0"/>
          </a:p>
        </p:txBody>
      </p:sp>
      <p:pic>
        <p:nvPicPr>
          <p:cNvPr id="4" name="einstein_postman_ge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788" y="1151855"/>
            <a:ext cx="7992888" cy="47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7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Web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GET</a:t>
            </a:r>
            <a:r>
              <a:rPr lang="en-US" dirty="0" smtClean="0"/>
              <a:t> / HTTP/1.1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104060" y="1943943"/>
            <a:ext cx="7056784" cy="648072"/>
            <a:chOff x="2807916" y="2303983"/>
            <a:chExt cx="5472608" cy="648072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455988" y="2398195"/>
              <a:ext cx="4824536" cy="440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 smtClean="0"/>
                <a:t>http://</a:t>
              </a:r>
              <a:r>
                <a:rPr lang="en-GB" sz="2400" dirty="0" err="1" smtClean="0"/>
                <a:t>en.wikipedia.org</a:t>
              </a:r>
              <a:r>
                <a:rPr lang="en-GB" sz="2400" dirty="0"/>
                <a:t>/wiki/</a:t>
              </a:r>
              <a:r>
                <a:rPr lang="en-GB" sz="2400" dirty="0" err="1"/>
                <a:t>Albert_Einstein</a:t>
              </a:r>
              <a:endParaRPr lang="en-GB" sz="2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11972" y="3312095"/>
            <a:ext cx="6912768" cy="2101349"/>
            <a:chOff x="3311972" y="3312095"/>
            <a:chExt cx="4464496" cy="2101349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3311972" y="3312095"/>
              <a:ext cx="4464496" cy="1872208"/>
            </a:xfrm>
            <a:prstGeom prst="roundRect">
              <a:avLst>
                <a:gd name="adj" fmla="val 9167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55988" y="3600127"/>
              <a:ext cx="4248472" cy="1813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telnet </a:t>
              </a:r>
              <a:r>
                <a:rPr lang="en-GB" sz="2000" dirty="0" err="1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en.wikipedia.org</a:t>
              </a:r>
              <a:r>
                <a:rPr lang="en-GB" sz="2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80</a:t>
              </a:r>
            </a:p>
            <a:p>
              <a:endParaRPr lang="en-GB" sz="20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GB" sz="2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&gt; GET /wiki/</a:t>
              </a:r>
              <a:r>
                <a:rPr lang="en-GB" sz="2000" dirty="0" err="1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Albert_Einstein</a:t>
              </a:r>
              <a:r>
                <a:rPr lang="en-GB" sz="2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HTTP/1.1</a:t>
              </a:r>
            </a:p>
            <a:p>
              <a:r>
                <a:rPr lang="en-GB" sz="2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&gt; Host: </a:t>
              </a:r>
              <a:r>
                <a:rPr lang="en-GB" sz="2000" dirty="0" err="1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en.wikipedia.org</a:t>
              </a:r>
              <a:endParaRPr lang="en-GB" sz="20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GB" sz="20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  <a:p>
              <a:pPr marL="285750" indent="-285750">
                <a:buFont typeface="Wingdings" pitchFamily="2" charset="2"/>
                <a:buChar char="Ø"/>
              </a:pPr>
              <a:endParaRPr lang="en-GB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98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-201613"/>
            <a:ext cx="11520488" cy="264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20376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r">
              <a:buFont typeface="Times New Roman" charset="0"/>
              <a:buNone/>
              <a:defRPr/>
            </a:pPr>
            <a:r>
              <a:rPr lang="en-GB" sz="10400" spc="-660" dirty="0" smtClean="0">
                <a:solidFill>
                  <a:srgbClr val="E6E6E6"/>
                </a:solidFill>
              </a:rPr>
              <a:t>Question 1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60363" y="2231975"/>
            <a:ext cx="10872787" cy="333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76752" rIns="90000" bIns="45000"/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>
              <a:lnSpc>
                <a:spcPct val="120000"/>
              </a:lnSpc>
              <a:spcAft>
                <a:spcPts val="1600"/>
              </a:spcAft>
              <a:defRPr/>
            </a:pPr>
            <a:r>
              <a:rPr lang="en-GB" sz="6000" dirty="0" smtClean="0">
                <a:solidFill>
                  <a:srgbClr val="32516E"/>
                </a:solidFill>
              </a:rPr>
              <a:t>What is the difference between the Web and the Internet?</a:t>
            </a:r>
          </a:p>
        </p:txBody>
      </p:sp>
    </p:spTree>
    <p:extLst>
      <p:ext uri="{BB962C8B-B14F-4D97-AF65-F5344CB8AC3E}">
        <p14:creationId xmlns:p14="http://schemas.microsoft.com/office/powerpoint/2010/main" val="2062985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Web Request</a:t>
            </a:r>
            <a:endParaRPr lang="en-US" dirty="0"/>
          </a:p>
        </p:txBody>
      </p:sp>
      <p:pic>
        <p:nvPicPr>
          <p:cNvPr id="12" name="Einstein_telnet_si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732" y="1439887"/>
            <a:ext cx="8994800" cy="446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3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same</a:t>
            </a:r>
            <a:endParaRPr lang="en-US" dirty="0"/>
          </a:p>
        </p:txBody>
      </p:sp>
      <p:pic>
        <p:nvPicPr>
          <p:cNvPr id="4" name="einstein_postman_ge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5668" y="1871935"/>
            <a:ext cx="4509462" cy="2664296"/>
          </a:xfrm>
          <a:prstGeom prst="rect">
            <a:avLst/>
          </a:prstGeom>
        </p:spPr>
      </p:pic>
      <p:pic>
        <p:nvPicPr>
          <p:cNvPr id="5" name="Einstein_telnet_simpl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8316" y="1943943"/>
            <a:ext cx="4883177" cy="2424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8504" y="2564526"/>
            <a:ext cx="783788" cy="1251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=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97123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644" y="287760"/>
            <a:ext cx="6264696" cy="1224136"/>
          </a:xfrm>
        </p:spPr>
        <p:txBody>
          <a:bodyPr/>
          <a:lstStyle/>
          <a:p>
            <a:pPr marL="4763" indent="-4763" algn="ctr"/>
            <a:r>
              <a:rPr lang="en-US" dirty="0" smtClean="0"/>
              <a:t>The headers define the properties of an HTTP transaction.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einstein_header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1812" y="1439887"/>
            <a:ext cx="7898752" cy="46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How a machine does it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have an address </a:t>
            </a:r>
            <a:r>
              <a:rPr lang="en-US" sz="2800" dirty="0" smtClean="0"/>
              <a:t>(don’t care about it being a URI or URL)</a:t>
            </a:r>
            <a:endParaRPr lang="en-US" sz="2400" dirty="0" smtClean="0"/>
          </a:p>
          <a:p>
            <a:r>
              <a:rPr lang="en-US" dirty="0" smtClean="0"/>
              <a:t>I would like a different version: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Accept: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Accept</a:t>
            </a:r>
            <a:r>
              <a:rPr lang="en-US" dirty="0"/>
              <a:t>-</a:t>
            </a:r>
            <a:r>
              <a:rPr lang="en-US" dirty="0" smtClean="0"/>
              <a:t>Language: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908" y="3240087"/>
            <a:ext cx="792088" cy="792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108" y="4392215"/>
            <a:ext cx="1442016" cy="1080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2012" y="3384103"/>
            <a:ext cx="3456384" cy="498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516E"/>
                </a:solidFill>
                <a:latin typeface="Helvetica Neue"/>
                <a:cs typeface="Helvetica Neue"/>
              </a:rPr>
              <a:t>application/</a:t>
            </a:r>
            <a:r>
              <a:rPr lang="en-US" sz="2800" dirty="0" err="1" smtClean="0">
                <a:solidFill>
                  <a:srgbClr val="33516E"/>
                </a:solidFill>
                <a:latin typeface="Helvetica Neue"/>
                <a:cs typeface="Helvetica Neue"/>
              </a:rPr>
              <a:t>rss+xml</a:t>
            </a:r>
            <a:endParaRPr lang="en-US" sz="2800" dirty="0">
              <a:solidFill>
                <a:srgbClr val="33516E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0284" y="4680247"/>
            <a:ext cx="3456384" cy="498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33516E"/>
                </a:solidFill>
                <a:latin typeface="Helvetica Neue"/>
                <a:cs typeface="Helvetica Neue"/>
              </a:rPr>
              <a:t>es-es</a:t>
            </a:r>
            <a:endParaRPr lang="en-US" sz="2800" dirty="0">
              <a:solidFill>
                <a:srgbClr val="33516E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92640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Spanish please</a:t>
            </a:r>
            <a:endParaRPr lang="en-US" dirty="0"/>
          </a:p>
        </p:txBody>
      </p:sp>
      <p:pic>
        <p:nvPicPr>
          <p:cNvPr id="4" name="einstein_es-e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3780" y="1439887"/>
            <a:ext cx="8280920" cy="48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8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happened?</a:t>
            </a:r>
            <a:endParaRPr lang="en-US" dirty="0"/>
          </a:p>
        </p:txBody>
      </p:sp>
      <p:pic>
        <p:nvPicPr>
          <p:cNvPr id="4" name="einstein-es-es-termin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48" y="1583903"/>
            <a:ext cx="8847428" cy="4392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7926" y="647799"/>
            <a:ext cx="1948382" cy="6077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 smtClean="0">
                <a:solidFill>
                  <a:srgbClr val="FF0000"/>
                </a:solidFill>
              </a:rPr>
              <a:t>!</a:t>
            </a:r>
            <a:endParaRPr lang="en-US" sz="41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2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40" y="4392215"/>
            <a:ext cx="1308100" cy="151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4800" dirty="0" smtClean="0"/>
              <a:t>RSS Feed 							Social </a:t>
            </a:r>
            <a:r>
              <a:rPr lang="en-US" sz="4800" dirty="0"/>
              <a:t>channels</a:t>
            </a:r>
            <a:endParaRPr lang="en-US" sz="4800" dirty="0" smtClean="0"/>
          </a:p>
          <a:p>
            <a:pPr marL="0" indent="0"/>
            <a:r>
              <a:rPr lang="en-US" sz="4800" dirty="0" smtClean="0"/>
              <a:t>					</a:t>
            </a:r>
          </a:p>
          <a:p>
            <a:pPr marL="0" indent="0"/>
            <a:r>
              <a:rPr lang="en-US" sz="4800" dirty="0" smtClean="0"/>
              <a:t>					Languages</a:t>
            </a:r>
          </a:p>
          <a:p>
            <a:pPr marL="0" indent="0"/>
            <a:r>
              <a:rPr lang="en-US" sz="4800" dirty="0" smtClean="0"/>
              <a:t>							</a:t>
            </a:r>
          </a:p>
          <a:p>
            <a:pPr marL="0" indent="0"/>
            <a:r>
              <a:rPr lang="en-US" sz="4800" dirty="0" smtClean="0"/>
              <a:t>							Printable version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52" y="2447999"/>
            <a:ext cx="3073400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996" y="1655911"/>
            <a:ext cx="504056" cy="50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16" y="2880047"/>
            <a:ext cx="1522970" cy="1742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532" y="4680247"/>
            <a:ext cx="1303660" cy="1303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3820" y="2880047"/>
            <a:ext cx="1132781" cy="1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0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652" y="1439887"/>
            <a:ext cx="10510986" cy="4275137"/>
          </a:xfrm>
        </p:spPr>
        <p:txBody>
          <a:bodyPr/>
          <a:lstStyle/>
          <a:p>
            <a:r>
              <a:rPr lang="en-US" sz="4800" dirty="0" smtClean="0"/>
              <a:t>100: Go</a:t>
            </a:r>
          </a:p>
          <a:p>
            <a:r>
              <a:rPr lang="en-US" sz="4800" dirty="0" smtClean="0"/>
              <a:t>200: Got it</a:t>
            </a:r>
          </a:p>
          <a:p>
            <a:r>
              <a:rPr lang="en-US" sz="4800" dirty="0" smtClean="0"/>
              <a:t>300: Not me</a:t>
            </a:r>
          </a:p>
          <a:p>
            <a:r>
              <a:rPr lang="en-US" sz="4800" dirty="0" smtClean="0"/>
              <a:t>400: Your problem</a:t>
            </a:r>
          </a:p>
          <a:p>
            <a:r>
              <a:rPr lang="en-US" sz="4800" dirty="0" smtClean="0"/>
              <a:t>500: </a:t>
            </a:r>
            <a:r>
              <a:rPr lang="en-US" sz="4800" dirty="0"/>
              <a:t>M</a:t>
            </a:r>
            <a:r>
              <a:rPr lang="en-US" sz="4800" dirty="0" smtClean="0"/>
              <a:t>aybe it</a:t>
            </a:r>
            <a:r>
              <a:rPr lang="fr-FR" sz="4800" dirty="0" smtClean="0"/>
              <a:t>’</a:t>
            </a:r>
            <a:r>
              <a:rPr lang="en-US" sz="4800" dirty="0" smtClean="0"/>
              <a:t>s my problem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4865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again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76" y="503783"/>
            <a:ext cx="720080" cy="720080"/>
          </a:xfrm>
          <a:prstGeom prst="rect">
            <a:avLst/>
          </a:prstGeom>
        </p:spPr>
      </p:pic>
      <p:pic>
        <p:nvPicPr>
          <p:cNvPr id="5" name="postman-atom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1772" y="1610064"/>
            <a:ext cx="8217893" cy="4798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1772" y="719807"/>
            <a:ext cx="2359427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application/</a:t>
            </a:r>
            <a:r>
              <a:rPr lang="en-US" dirty="0" err="1"/>
              <a:t>atom+xml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nd again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76" y="503783"/>
            <a:ext cx="720080" cy="720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1772" y="719807"/>
            <a:ext cx="2359427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application/</a:t>
            </a:r>
            <a:r>
              <a:rPr lang="en-US" dirty="0" err="1"/>
              <a:t>atom+xml</a:t>
            </a:r>
            <a:endParaRPr lang="en-US" dirty="0"/>
          </a:p>
        </p:txBody>
      </p:sp>
      <p:pic>
        <p:nvPicPr>
          <p:cNvPr id="3" name="telnet-atom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708" y="1256055"/>
            <a:ext cx="9354840" cy="46444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7926" y="647799"/>
            <a:ext cx="1948382" cy="6077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 smtClean="0">
                <a:solidFill>
                  <a:srgbClr val="FF0000"/>
                </a:solidFill>
              </a:rPr>
              <a:t>!</a:t>
            </a:r>
            <a:endParaRPr lang="en-US" sz="41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9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Elbow Connector 21"/>
          <p:cNvCxnSpPr>
            <a:stCxn id="2" idx="3"/>
            <a:endCxn id="7" idx="3"/>
          </p:cNvCxnSpPr>
          <p:nvPr/>
        </p:nvCxnSpPr>
        <p:spPr bwMode="auto">
          <a:xfrm>
            <a:off x="5328196" y="3384103"/>
            <a:ext cx="12700" cy="2088232"/>
          </a:xfrm>
          <a:prstGeom prst="bentConnector3">
            <a:avLst>
              <a:gd name="adj1" fmla="val 3523945"/>
            </a:avLst>
          </a:prstGeom>
          <a:solidFill>
            <a:srgbClr val="00B8FF"/>
          </a:solidFill>
          <a:ln w="28575" cap="flat" cmpd="sng" algn="ctr">
            <a:solidFill>
              <a:srgbClr val="3C5A6F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-201613"/>
            <a:ext cx="11520488" cy="264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20376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r">
              <a:buFont typeface="Times New Roman" charset="0"/>
              <a:buNone/>
              <a:defRPr/>
            </a:pPr>
            <a:r>
              <a:rPr lang="en-GB" sz="10400" spc="-660" dirty="0" smtClean="0">
                <a:solidFill>
                  <a:srgbClr val="E6E6E6"/>
                </a:solidFill>
              </a:rPr>
              <a:t>The Internet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75668" y="4608239"/>
            <a:ext cx="4752528" cy="172819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chemeClr val="accent1">
                <a:lumMod val="40000"/>
                <a:lumOff val="60000"/>
              </a:schemeClr>
            </a:extrusionClr>
            <a:contourClr>
              <a:schemeClr val="accent6">
                <a:lumMod val="60000"/>
                <a:lumOff val="40000"/>
              </a:schemeClr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21480000">
            <a:off x="2058327" y="5402287"/>
            <a:ext cx="17613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2516E"/>
                </a:solidFill>
              </a:rPr>
              <a:t>Physical (Layer 1)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75668" y="3600127"/>
            <a:ext cx="4752528" cy="172819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chemeClr val="accent1">
                <a:lumMod val="40000"/>
                <a:lumOff val="60000"/>
              </a:schemeClr>
            </a:extrusionClr>
            <a:contourClr>
              <a:schemeClr val="accent6">
                <a:lumMod val="60000"/>
                <a:lumOff val="40000"/>
              </a:schemeClr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80000">
            <a:off x="2261513" y="4374555"/>
            <a:ext cx="13327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2516E"/>
                </a:solidFill>
              </a:rPr>
              <a:t>Link (Layer </a:t>
            </a:r>
            <a:r>
              <a:rPr lang="en-GB" dirty="0">
                <a:solidFill>
                  <a:srgbClr val="32516E"/>
                </a:solidFill>
              </a:rPr>
              <a:t>2</a:t>
            </a:r>
            <a:r>
              <a:rPr lang="en-GB" dirty="0" smtClean="0">
                <a:solidFill>
                  <a:srgbClr val="32516E"/>
                </a:solidFill>
              </a:rPr>
              <a:t>)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75668" y="2520007"/>
            <a:ext cx="4752528" cy="172819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chemeClr val="accent1">
                <a:lumMod val="40000"/>
                <a:lumOff val="60000"/>
              </a:schemeClr>
            </a:extrusionClr>
            <a:contourClr>
              <a:schemeClr val="accent6">
                <a:lumMod val="60000"/>
                <a:lumOff val="40000"/>
              </a:schemeClr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1480000">
            <a:off x="2075213" y="3276770"/>
            <a:ext cx="168634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2516E"/>
                </a:solidFill>
              </a:rPr>
              <a:t>Protocol (Layer 3)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75668" y="1439887"/>
            <a:ext cx="4752528" cy="172819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chemeClr val="accent1">
                <a:lumMod val="40000"/>
                <a:lumOff val="60000"/>
              </a:schemeClr>
            </a:extrusionClr>
            <a:contourClr>
              <a:schemeClr val="accent6">
                <a:lumMod val="60000"/>
                <a:lumOff val="40000"/>
              </a:schemeClr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21480000">
            <a:off x="1778819" y="2196650"/>
            <a:ext cx="227913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2516E"/>
                </a:solidFill>
              </a:rPr>
              <a:t>Transport (Packet) Layer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976268" y="1534789"/>
            <a:ext cx="5256584" cy="413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76752" rIns="90000" bIns="45000"/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marL="0" indent="0" algn="ctr">
              <a:lnSpc>
                <a:spcPct val="120000"/>
              </a:lnSpc>
              <a:spcAft>
                <a:spcPts val="0"/>
              </a:spcAft>
              <a:buClr>
                <a:srgbClr val="28455A"/>
              </a:buClr>
              <a:defRPr/>
            </a:pPr>
            <a:r>
              <a:rPr lang="en-GB" sz="3600" dirty="0" smtClean="0">
                <a:solidFill>
                  <a:srgbClr val="32516E"/>
                </a:solidFill>
              </a:rPr>
              <a:t>Application Layer</a:t>
            </a:r>
            <a:endParaRPr lang="en-GB" sz="3600" dirty="0">
              <a:solidFill>
                <a:srgbClr val="32516E"/>
              </a:solidFill>
            </a:endParaRP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Clr>
                <a:srgbClr val="28455A"/>
              </a:buClr>
              <a:defRPr/>
            </a:pPr>
            <a:r>
              <a:rPr lang="en-GB" sz="2000" dirty="0" smtClean="0">
                <a:solidFill>
                  <a:srgbClr val="32516E"/>
                </a:solidFill>
              </a:rPr>
              <a:t>A Bus</a:t>
            </a: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Clr>
                <a:srgbClr val="28455A"/>
              </a:buClr>
              <a:defRPr/>
            </a:pPr>
            <a:endParaRPr lang="en-GB" sz="2000" dirty="0" smtClean="0">
              <a:solidFill>
                <a:srgbClr val="32516E"/>
              </a:solidFill>
            </a:endParaRP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Clr>
                <a:srgbClr val="28455A"/>
              </a:buClr>
              <a:defRPr/>
            </a:pPr>
            <a:r>
              <a:rPr lang="en-GB" sz="3600" dirty="0">
                <a:solidFill>
                  <a:srgbClr val="32516E"/>
                </a:solidFill>
              </a:rPr>
              <a:t>Transport Layer</a:t>
            </a: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Clr>
                <a:srgbClr val="28455A"/>
              </a:buClr>
              <a:defRPr/>
            </a:pPr>
            <a:r>
              <a:rPr lang="en-GB" sz="2000" dirty="0">
                <a:solidFill>
                  <a:srgbClr val="32516E"/>
                </a:solidFill>
              </a:rPr>
              <a:t>Like a road</a:t>
            </a: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Clr>
                <a:srgbClr val="28455A"/>
              </a:buClr>
              <a:defRPr/>
            </a:pPr>
            <a:endParaRPr lang="en-GB" sz="2000" dirty="0" smtClean="0">
              <a:solidFill>
                <a:srgbClr val="32516E"/>
              </a:solidFill>
            </a:endParaRP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Clr>
                <a:srgbClr val="28455A"/>
              </a:buClr>
              <a:defRPr/>
            </a:pPr>
            <a:r>
              <a:rPr lang="en-GB" sz="3600" dirty="0" smtClean="0">
                <a:solidFill>
                  <a:srgbClr val="32516E"/>
                </a:solidFill>
              </a:rPr>
              <a:t>3 </a:t>
            </a:r>
            <a:r>
              <a:rPr lang="en-GB" sz="3600" dirty="0">
                <a:solidFill>
                  <a:srgbClr val="32516E"/>
                </a:solidFill>
              </a:rPr>
              <a:t>main “physical” layers</a:t>
            </a: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Clr>
                <a:srgbClr val="28455A"/>
              </a:buClr>
              <a:defRPr/>
            </a:pPr>
            <a:r>
              <a:rPr lang="en-GB" sz="2000" dirty="0">
                <a:solidFill>
                  <a:srgbClr val="32516E"/>
                </a:solidFill>
              </a:rPr>
              <a:t>Think of these like foundations</a:t>
            </a: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Clr>
                <a:srgbClr val="28455A"/>
              </a:buClr>
              <a:defRPr/>
            </a:pPr>
            <a:endParaRPr lang="en-GB" sz="2000" dirty="0">
              <a:solidFill>
                <a:srgbClr val="32516E"/>
              </a:solidFill>
            </a:endParaRPr>
          </a:p>
          <a:p>
            <a:pPr marL="0" indent="0">
              <a:lnSpc>
                <a:spcPct val="120000"/>
              </a:lnSpc>
              <a:spcAft>
                <a:spcPts val="1600"/>
              </a:spcAft>
              <a:buClr>
                <a:srgbClr val="28455A"/>
              </a:buClr>
              <a:defRPr/>
            </a:pPr>
            <a:endParaRPr lang="en-GB" sz="2000" dirty="0">
              <a:solidFill>
                <a:srgbClr val="32516E"/>
              </a:solidFill>
            </a:endParaRPr>
          </a:p>
        </p:txBody>
      </p:sp>
      <p:cxnSp>
        <p:nvCxnSpPr>
          <p:cNvPr id="43" name="Straight Connector 42"/>
          <p:cNvCxnSpPr>
            <a:stCxn id="6" idx="3"/>
          </p:cNvCxnSpPr>
          <p:nvPr/>
        </p:nvCxnSpPr>
        <p:spPr bwMode="auto">
          <a:xfrm>
            <a:off x="5328196" y="4464223"/>
            <a:ext cx="45720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3C5A6F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>
            <a:off x="5777281" y="4680247"/>
            <a:ext cx="45720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3C5A6F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Elbow Connector 47"/>
          <p:cNvCxnSpPr>
            <a:stCxn id="15" idx="3"/>
          </p:cNvCxnSpPr>
          <p:nvPr/>
        </p:nvCxnSpPr>
        <p:spPr bwMode="auto">
          <a:xfrm>
            <a:off x="5328196" y="2303983"/>
            <a:ext cx="1656184" cy="1080120"/>
          </a:xfrm>
          <a:prstGeom prst="bentConnector3">
            <a:avLst>
              <a:gd name="adj1" fmla="val 39891"/>
            </a:avLst>
          </a:prstGeom>
          <a:solidFill>
            <a:srgbClr val="00B8FF"/>
          </a:solidFill>
          <a:ln w="28575" cap="flat" cmpd="sng" algn="ctr">
            <a:solidFill>
              <a:srgbClr val="3C5A6F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Elbow Connector 52"/>
          <p:cNvCxnSpPr>
            <a:stCxn id="18" idx="3"/>
          </p:cNvCxnSpPr>
          <p:nvPr/>
        </p:nvCxnSpPr>
        <p:spPr bwMode="auto">
          <a:xfrm>
            <a:off x="5328196" y="1223863"/>
            <a:ext cx="1440160" cy="72008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3C5A6F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 rot="21480000">
            <a:off x="2372439" y="4960207"/>
            <a:ext cx="1317104" cy="2662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400000" lon="60000" rev="0"/>
              </a:camera>
              <a:lightRig rig="threePt" dir="t"/>
            </a:scene3d>
          </a:bodyPr>
          <a:lstStyle/>
          <a:p>
            <a:r>
              <a:rPr lang="en-GB" sz="1200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Cables and Wires</a:t>
            </a:r>
          </a:p>
        </p:txBody>
      </p:sp>
      <p:sp>
        <p:nvSpPr>
          <p:cNvPr id="57" name="TextBox 56"/>
          <p:cNvSpPr txBox="1"/>
          <p:nvPr/>
        </p:nvSpPr>
        <p:spPr>
          <a:xfrm rot="21480000">
            <a:off x="2623997" y="3926538"/>
            <a:ext cx="932534" cy="2662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400000" lon="60000" rev="0"/>
              </a:camera>
              <a:lightRig rig="threePt" dir="t"/>
            </a:scene3d>
          </a:bodyPr>
          <a:lstStyle/>
          <a:p>
            <a:r>
              <a:rPr lang="en-GB" sz="1200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ADP, MAC</a:t>
            </a:r>
          </a:p>
        </p:txBody>
      </p:sp>
      <p:sp>
        <p:nvSpPr>
          <p:cNvPr id="58" name="TextBox 57"/>
          <p:cNvSpPr txBox="1"/>
          <p:nvPr/>
        </p:nvSpPr>
        <p:spPr>
          <a:xfrm rot="21480000">
            <a:off x="2693070" y="2843057"/>
            <a:ext cx="896566" cy="2662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400000" lon="60000" rev="0"/>
              </a:camera>
              <a:lightRig rig="threePt" dir="t"/>
            </a:scene3d>
          </a:bodyPr>
          <a:lstStyle/>
          <a:p>
            <a:r>
              <a:rPr lang="en-GB" sz="1200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IPv4, IPv6</a:t>
            </a:r>
          </a:p>
        </p:txBody>
      </p:sp>
      <p:sp>
        <p:nvSpPr>
          <p:cNvPr id="59" name="TextBox 58"/>
          <p:cNvSpPr txBox="1"/>
          <p:nvPr/>
        </p:nvSpPr>
        <p:spPr>
          <a:xfrm rot="21480000">
            <a:off x="2768432" y="1742605"/>
            <a:ext cx="889854" cy="2662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400000" lon="60000" rev="0"/>
              </a:camera>
              <a:lightRig rig="threePt" dir="t"/>
            </a:scene3d>
          </a:bodyPr>
          <a:lstStyle/>
          <a:p>
            <a:r>
              <a:rPr lang="en-GB" sz="1200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TCP, UDP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75668" y="359767"/>
            <a:ext cx="4752528" cy="1728192"/>
          </a:xfrm>
          <a:prstGeom prst="rect">
            <a:avLst/>
          </a:prstGeom>
          <a:solidFill>
            <a:srgbClr val="0A3655"/>
          </a:solidFill>
          <a:ln w="9525" cap="flat" cmpd="sng" algn="ctr">
            <a:solidFill>
              <a:srgbClr val="3C5A6F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rgbClr val="000090"/>
            </a:extrusionClr>
            <a:contourClr>
              <a:schemeClr val="accent6">
                <a:lumMod val="60000"/>
                <a:lumOff val="40000"/>
              </a:schemeClr>
            </a:contourClr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1" i="0" u="none" strike="noStrike" normalizeH="0" baseline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1480000">
            <a:off x="2102000" y="1116530"/>
            <a:ext cx="16327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2516E"/>
                </a:solidFill>
              </a:rPr>
              <a:t>Application Layer</a:t>
            </a:r>
          </a:p>
        </p:txBody>
      </p:sp>
      <p:sp>
        <p:nvSpPr>
          <p:cNvPr id="60" name="TextBox 59"/>
          <p:cNvSpPr txBox="1"/>
          <p:nvPr/>
        </p:nvSpPr>
        <p:spPr>
          <a:xfrm rot="21480000">
            <a:off x="2092811" y="700403"/>
            <a:ext cx="2162212" cy="2662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400000" lon="60000" rev="0"/>
              </a:camera>
              <a:lightRig rig="threePt" dir="t"/>
            </a:scene3d>
          </a:bodyPr>
          <a:lstStyle/>
          <a:p>
            <a:r>
              <a:rPr lang="en-GB" sz="1200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HTTP (Web), FTP, POP3, DNS</a:t>
            </a:r>
          </a:p>
        </p:txBody>
      </p:sp>
      <p:sp>
        <p:nvSpPr>
          <p:cNvPr id="64" name="Down Arrow 63"/>
          <p:cNvSpPr/>
          <p:nvPr/>
        </p:nvSpPr>
        <p:spPr bwMode="auto">
          <a:xfrm flipV="1">
            <a:off x="1397852" y="4748538"/>
            <a:ext cx="375553" cy="623120"/>
          </a:xfrm>
          <a:prstGeom prst="down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5" name="Down Arrow 64"/>
          <p:cNvSpPr/>
          <p:nvPr/>
        </p:nvSpPr>
        <p:spPr bwMode="auto">
          <a:xfrm flipV="1">
            <a:off x="4232914" y="4627757"/>
            <a:ext cx="375553" cy="623120"/>
          </a:xfrm>
          <a:prstGeom prst="down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6" name="Down Arrow 65"/>
          <p:cNvSpPr/>
          <p:nvPr/>
        </p:nvSpPr>
        <p:spPr bwMode="auto">
          <a:xfrm flipV="1">
            <a:off x="1397853" y="3717204"/>
            <a:ext cx="375553" cy="623120"/>
          </a:xfrm>
          <a:prstGeom prst="down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7" name="Down Arrow 66"/>
          <p:cNvSpPr/>
          <p:nvPr/>
        </p:nvSpPr>
        <p:spPr bwMode="auto">
          <a:xfrm flipV="1">
            <a:off x="4232915" y="3596423"/>
            <a:ext cx="375553" cy="623120"/>
          </a:xfrm>
          <a:prstGeom prst="down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8" name="Down Arrow 67"/>
          <p:cNvSpPr/>
          <p:nvPr/>
        </p:nvSpPr>
        <p:spPr bwMode="auto">
          <a:xfrm flipV="1">
            <a:off x="1439764" y="2616967"/>
            <a:ext cx="375553" cy="623120"/>
          </a:xfrm>
          <a:prstGeom prst="down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9" name="Down Arrow 68"/>
          <p:cNvSpPr/>
          <p:nvPr/>
        </p:nvSpPr>
        <p:spPr bwMode="auto">
          <a:xfrm flipV="1">
            <a:off x="4274826" y="2496186"/>
            <a:ext cx="375553" cy="623120"/>
          </a:xfrm>
          <a:prstGeom prst="down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70" name="Down Arrow 69"/>
          <p:cNvSpPr/>
          <p:nvPr/>
        </p:nvSpPr>
        <p:spPr bwMode="auto">
          <a:xfrm flipV="1">
            <a:off x="1511772" y="1488660"/>
            <a:ext cx="375553" cy="623120"/>
          </a:xfrm>
          <a:prstGeom prst="down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71" name="Down Arrow 70"/>
          <p:cNvSpPr/>
          <p:nvPr/>
        </p:nvSpPr>
        <p:spPr bwMode="auto">
          <a:xfrm flipV="1">
            <a:off x="4346834" y="1367879"/>
            <a:ext cx="375553" cy="623120"/>
          </a:xfrm>
          <a:prstGeom prst="down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4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40" y="4392215"/>
            <a:ext cx="1308100" cy="151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4800" dirty="0" smtClean="0"/>
              <a:t>RSS Feed 							Social </a:t>
            </a:r>
            <a:r>
              <a:rPr lang="en-US" sz="4800" dirty="0"/>
              <a:t>channels</a:t>
            </a:r>
            <a:endParaRPr lang="en-US" sz="4800" dirty="0" smtClean="0"/>
          </a:p>
          <a:p>
            <a:pPr marL="0" indent="0"/>
            <a:r>
              <a:rPr lang="en-US" sz="4800" dirty="0" smtClean="0"/>
              <a:t>					</a:t>
            </a:r>
          </a:p>
          <a:p>
            <a:pPr marL="0" indent="0"/>
            <a:r>
              <a:rPr lang="en-US" sz="4800" dirty="0" smtClean="0"/>
              <a:t>					Languages</a:t>
            </a:r>
          </a:p>
          <a:p>
            <a:pPr marL="0" indent="0"/>
            <a:r>
              <a:rPr lang="en-US" sz="4800" dirty="0" smtClean="0"/>
              <a:t>							</a:t>
            </a:r>
          </a:p>
          <a:p>
            <a:pPr marL="0" indent="0"/>
            <a:r>
              <a:rPr lang="en-US" sz="4800" dirty="0" smtClean="0"/>
              <a:t>							Printable version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52" y="2447999"/>
            <a:ext cx="3073400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996" y="1655911"/>
            <a:ext cx="504056" cy="50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16" y="2880047"/>
            <a:ext cx="1522970" cy="1742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532" y="4680247"/>
            <a:ext cx="1303660" cy="1303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3820" y="2880047"/>
            <a:ext cx="1132781" cy="11327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23863"/>
            <a:ext cx="1132781" cy="1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7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So what do you have?</a:t>
            </a:r>
            <a:endParaRPr lang="en-US" sz="8000" dirty="0"/>
          </a:p>
        </p:txBody>
      </p:sp>
      <p:pic>
        <p:nvPicPr>
          <p:cNvPr id="5" name="wikipedia-link-re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3780" y="1367879"/>
            <a:ext cx="7992888" cy="47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9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The &lt;link </a:t>
            </a:r>
            <a:r>
              <a:rPr lang="en-US" sz="7200" dirty="0" err="1" smtClean="0"/>
              <a:t>rel</a:t>
            </a:r>
            <a:r>
              <a:rPr lang="en-US" sz="7200" dirty="0" smtClean="0"/>
              <a:t>=…&gt; tag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who and what is the &lt;link </a:t>
            </a:r>
            <a:r>
              <a:rPr lang="en-US" dirty="0" err="1" smtClean="0"/>
              <a:t>rel</a:t>
            </a:r>
            <a:r>
              <a:rPr lang="en-US" dirty="0" smtClean="0"/>
              <a:t>=…&gt; tag for: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 stop the number of HTTP headers forever expanding?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 add custom headers? (Even though that is what X-* headers are)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Should machines have to search all the possible link-</a:t>
            </a:r>
            <a:r>
              <a:rPr lang="en-US" dirty="0" err="1" smtClean="0"/>
              <a:t>rel</a:t>
            </a:r>
            <a:r>
              <a:rPr lang="en-US" dirty="0" smtClean="0"/>
              <a:t> headers related to a resource and other links. (</a:t>
            </a:r>
            <a:r>
              <a:rPr lang="en-US" dirty="0" err="1" smtClean="0"/>
              <a:t>recurse</a:t>
            </a:r>
            <a:r>
              <a:rPr lang="en-US" dirty="0" smtClean="0"/>
              <a:t>, </a:t>
            </a:r>
            <a:r>
              <a:rPr lang="en-US" dirty="0" err="1" smtClean="0"/>
              <a:t>recurse</a:t>
            </a:r>
            <a:r>
              <a:rPr lang="en-US" dirty="0" smtClean="0"/>
              <a:t>, </a:t>
            </a:r>
            <a:r>
              <a:rPr lang="en-US" dirty="0" err="1" smtClean="0"/>
              <a:t>recurse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810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It’s not all doom and gloom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79" y="1367879"/>
            <a:ext cx="5498929" cy="4091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24" y="1727919"/>
            <a:ext cx="24638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4060" y="3600127"/>
            <a:ext cx="5003293" cy="783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3C5A6F"/>
                </a:solidFill>
              </a:rPr>
              <a:t>The data version of </a:t>
            </a:r>
            <a:r>
              <a:rPr lang="en-US" sz="2400" dirty="0" err="1" smtClean="0">
                <a:solidFill>
                  <a:srgbClr val="3C5A6F"/>
                </a:solidFill>
              </a:rPr>
              <a:t>wikipedia</a:t>
            </a:r>
            <a:r>
              <a:rPr lang="en-US" sz="2400" dirty="0" smtClean="0">
                <a:solidFill>
                  <a:srgbClr val="3C5A6F"/>
                </a:solidFill>
              </a:rPr>
              <a:t>, </a:t>
            </a:r>
            <a:br>
              <a:rPr lang="en-US" sz="2400" dirty="0" smtClean="0">
                <a:solidFill>
                  <a:srgbClr val="3C5A6F"/>
                </a:solidFill>
              </a:rPr>
            </a:br>
            <a:r>
              <a:rPr lang="en-US" sz="2400" dirty="0" smtClean="0">
                <a:solidFill>
                  <a:srgbClr val="3C5A6F"/>
                </a:solidFill>
              </a:rPr>
              <a:t>available in a machine friendly way.</a:t>
            </a:r>
            <a:endParaRPr lang="en-US" sz="2400" dirty="0">
              <a:solidFill>
                <a:srgbClr val="3C5A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7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 bwMode="auto">
          <a:xfrm>
            <a:off x="2231852" y="2303983"/>
            <a:ext cx="6624736" cy="2304256"/>
          </a:xfrm>
          <a:prstGeom prst="roundRect">
            <a:avLst/>
          </a:prstGeom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URIS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Wikipedia &amp; </a:t>
            </a:r>
            <a:r>
              <a:rPr lang="en-US" sz="7200" dirty="0" err="1" smtClean="0"/>
              <a:t>dbpedia</a:t>
            </a:r>
            <a:endParaRPr lang="en-US" sz="7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591892" y="3784099"/>
            <a:ext cx="6048672" cy="752132"/>
            <a:chOff x="2807916" y="2303983"/>
            <a:chExt cx="5472608" cy="84614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4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6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455988" y="2398195"/>
              <a:ext cx="4824536" cy="751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 smtClean="0"/>
                <a:t>http://</a:t>
              </a:r>
              <a:r>
                <a:rPr lang="en-GB" sz="2000" dirty="0" err="1" smtClean="0"/>
                <a:t>dbpedia.org</a:t>
              </a:r>
              <a:r>
                <a:rPr lang="en-GB" sz="2000" dirty="0" smtClean="0"/>
                <a:t>/resource/</a:t>
              </a:r>
              <a:r>
                <a:rPr lang="en-GB" sz="2000" dirty="0" err="1" smtClean="0"/>
                <a:t>Albert_Einstein</a:t>
              </a:r>
              <a:endParaRPr lang="en-GB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07916" y="2952055"/>
            <a:ext cx="5472608" cy="576064"/>
            <a:chOff x="2807916" y="2303983"/>
            <a:chExt cx="5472608" cy="648072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4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3455988" y="2398195"/>
              <a:ext cx="4824536" cy="429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 err="1"/>
                <a:t>www.wikipedia.org</a:t>
              </a:r>
              <a:r>
                <a:rPr lang="en-GB" sz="2000" dirty="0"/>
                <a:t>/wiki/</a:t>
              </a:r>
              <a:r>
                <a:rPr lang="en-GB" sz="2000" dirty="0" err="1"/>
                <a:t>Albert_Einstein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380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 bwMode="auto">
          <a:xfrm>
            <a:off x="2231852" y="2303983"/>
            <a:ext cx="6624736" cy="2304256"/>
          </a:xfrm>
          <a:prstGeom prst="roundRect">
            <a:avLst/>
          </a:prstGeom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URIS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91892" y="3784099"/>
            <a:ext cx="6048672" cy="752132"/>
            <a:chOff x="2807916" y="2303983"/>
            <a:chExt cx="5472608" cy="84614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4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6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455988" y="2398195"/>
              <a:ext cx="4824536" cy="751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 smtClean="0"/>
                <a:t>http://</a:t>
              </a:r>
              <a:r>
                <a:rPr lang="en-GB" sz="2000" dirty="0" err="1" smtClean="0"/>
                <a:t>dbpedia.org</a:t>
              </a:r>
              <a:r>
                <a:rPr lang="en-GB" sz="2000" dirty="0" smtClean="0"/>
                <a:t>/resource/</a:t>
              </a:r>
              <a:r>
                <a:rPr lang="en-GB" sz="2000" dirty="0" err="1" smtClean="0"/>
                <a:t>Albert_Einstein</a:t>
              </a:r>
              <a:endParaRPr lang="en-GB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07916" y="2952055"/>
            <a:ext cx="5472608" cy="576064"/>
            <a:chOff x="2807916" y="2303983"/>
            <a:chExt cx="5472608" cy="648072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4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3455988" y="2398195"/>
              <a:ext cx="4824536" cy="429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 err="1"/>
                <a:t>www.wikipedia.org</a:t>
              </a:r>
              <a:r>
                <a:rPr lang="en-GB" sz="2000" dirty="0"/>
                <a:t>/wiki/</a:t>
              </a:r>
              <a:r>
                <a:rPr lang="en-GB" sz="2000" dirty="0" err="1"/>
                <a:t>Albert_Einstein</a:t>
              </a:r>
              <a:endParaRPr lang="en-GB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7636" y="1439887"/>
            <a:ext cx="4176464" cy="504056"/>
            <a:chOff x="2807916" y="2303983"/>
            <a:chExt cx="5328592" cy="648072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6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3455988" y="2398195"/>
              <a:ext cx="4588648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err="1" smtClean="0"/>
                <a:t>en.wikipedia.org</a:t>
              </a:r>
              <a:r>
                <a:rPr lang="en-GB" sz="1600" dirty="0"/>
                <a:t>/wiki/</a:t>
              </a:r>
              <a:r>
                <a:rPr lang="en-GB" sz="1600" dirty="0" err="1"/>
                <a:t>Albert_Einstein</a:t>
              </a:r>
              <a:endParaRPr lang="en-GB" sz="16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3660" y="1799927"/>
            <a:ext cx="4176464" cy="504056"/>
            <a:chOff x="2807916" y="2303983"/>
            <a:chExt cx="5328592" cy="648072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0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3455988" y="2398195"/>
              <a:ext cx="4588648" cy="4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err="1" smtClean="0"/>
                <a:t>es.wikipedia.org</a:t>
              </a:r>
              <a:r>
                <a:rPr lang="en-GB" sz="1600" dirty="0"/>
                <a:t>/wiki/</a:t>
              </a:r>
              <a:r>
                <a:rPr lang="en-GB" sz="1600" dirty="0" err="1"/>
                <a:t>Albert_Einstein</a:t>
              </a:r>
              <a:endParaRPr lang="en-GB" sz="16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91692" y="1079847"/>
            <a:ext cx="4176464" cy="504056"/>
            <a:chOff x="2807916" y="2303983"/>
            <a:chExt cx="5328592" cy="648072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3455988" y="2398195"/>
              <a:ext cx="4588648" cy="4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err="1" smtClean="0"/>
                <a:t>de.wikipedia.org</a:t>
              </a:r>
              <a:r>
                <a:rPr lang="en-GB" sz="1600" dirty="0"/>
                <a:t>/wiki/</a:t>
              </a:r>
              <a:r>
                <a:rPr lang="en-GB" sz="1600" dirty="0" err="1"/>
                <a:t>Albert_Einstein</a:t>
              </a:r>
              <a:endParaRPr lang="en-GB" sz="1600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852" y="215751"/>
            <a:ext cx="792088" cy="795625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 bwMode="auto">
          <a:xfrm flipH="1" flipV="1">
            <a:off x="3455988" y="2303983"/>
            <a:ext cx="576064" cy="648072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325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instein_dbpedia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732" y="431775"/>
            <a:ext cx="8934983" cy="52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instein_dbpedia_conso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836" y="231551"/>
            <a:ext cx="10795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1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40" y="4392215"/>
            <a:ext cx="1308100" cy="151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4800" dirty="0" smtClean="0"/>
              <a:t>RSS Feed 							Social </a:t>
            </a:r>
            <a:r>
              <a:rPr lang="en-US" sz="4800" dirty="0"/>
              <a:t>channels</a:t>
            </a:r>
            <a:endParaRPr lang="en-US" sz="4800" dirty="0" smtClean="0"/>
          </a:p>
          <a:p>
            <a:pPr marL="0" indent="0"/>
            <a:r>
              <a:rPr lang="en-US" sz="4800" dirty="0" smtClean="0"/>
              <a:t>					</a:t>
            </a:r>
          </a:p>
          <a:p>
            <a:pPr marL="0" indent="0"/>
            <a:r>
              <a:rPr lang="en-US" sz="4800" dirty="0" smtClean="0"/>
              <a:t>					Languages</a:t>
            </a:r>
          </a:p>
          <a:p>
            <a:pPr marL="0" indent="0"/>
            <a:r>
              <a:rPr lang="en-US" sz="4800" dirty="0" smtClean="0"/>
              <a:t>							</a:t>
            </a:r>
          </a:p>
          <a:p>
            <a:pPr marL="0" indent="0"/>
            <a:r>
              <a:rPr lang="en-US" sz="4800" dirty="0" smtClean="0"/>
              <a:t>							Printable version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52" y="2447999"/>
            <a:ext cx="3073400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996" y="1655911"/>
            <a:ext cx="504056" cy="50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716" y="2880047"/>
            <a:ext cx="1522970" cy="1742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532" y="4680247"/>
            <a:ext cx="1303660" cy="1303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3820" y="2520007"/>
            <a:ext cx="1308100" cy="1511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63823"/>
            <a:ext cx="13081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99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URL, URI, UR What!?!</a:t>
            </a:r>
            <a:endParaRPr lang="en-US" sz="80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23940" y="4824263"/>
            <a:ext cx="6048672" cy="752132"/>
            <a:chOff x="2807916" y="2303983"/>
            <a:chExt cx="5472608" cy="84614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4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6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455988" y="2398195"/>
              <a:ext cx="4824536" cy="751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 smtClean="0"/>
                <a:t>http://</a:t>
              </a:r>
              <a:r>
                <a:rPr lang="en-GB" sz="2000" dirty="0" err="1" smtClean="0"/>
                <a:t>dbpedia.org</a:t>
              </a:r>
              <a:r>
                <a:rPr lang="en-GB" sz="2000" dirty="0" smtClean="0"/>
                <a:t>/resource/</a:t>
              </a:r>
              <a:r>
                <a:rPr lang="en-GB" sz="2000" dirty="0" err="1" smtClean="0"/>
                <a:t>Albert_Einstein</a:t>
              </a:r>
              <a:endParaRPr lang="en-GB" sz="2000" dirty="0"/>
            </a:p>
          </p:txBody>
        </p:sp>
      </p:grpSp>
      <p:sp>
        <p:nvSpPr>
          <p:cNvPr id="8" name="Rounded Rectangle 7"/>
          <p:cNvSpPr/>
          <p:nvPr/>
        </p:nvSpPr>
        <p:spPr bwMode="auto">
          <a:xfrm>
            <a:off x="2591892" y="4104183"/>
            <a:ext cx="6624736" cy="1512168"/>
          </a:xfrm>
          <a:prstGeom prst="round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  <a:t>Application Layer / URI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7676" y="1367879"/>
            <a:ext cx="10513168" cy="2232248"/>
          </a:xfrm>
          <a:prstGeom prst="round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Representation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Layer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5616228" y="2447999"/>
            <a:ext cx="216024" cy="165618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7128396" y="2520007"/>
            <a:ext cx="360040" cy="1584176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3167956" y="3312095"/>
            <a:ext cx="360040" cy="864096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9" name="Group 18"/>
          <p:cNvGrpSpPr/>
          <p:nvPr/>
        </p:nvGrpSpPr>
        <p:grpSpPr>
          <a:xfrm>
            <a:off x="1079724" y="1943943"/>
            <a:ext cx="4850036" cy="504056"/>
            <a:chOff x="2807916" y="2303983"/>
            <a:chExt cx="5472608" cy="648072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1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455988" y="2398195"/>
              <a:ext cx="4824536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/page/</a:t>
              </a:r>
              <a:r>
                <a:rPr lang="en-GB" sz="1600" dirty="0" err="1" smtClean="0"/>
                <a:t>Albert_Einstein</a:t>
              </a:r>
              <a:endParaRPr lang="en-GB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91692" y="2808039"/>
            <a:ext cx="4968552" cy="504056"/>
            <a:chOff x="2807916" y="2303983"/>
            <a:chExt cx="5606337" cy="648072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6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589717" y="2384992"/>
              <a:ext cx="4824536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/data/</a:t>
              </a:r>
              <a:r>
                <a:rPr lang="en-GB" sz="1600" dirty="0" err="1" smtClean="0"/>
                <a:t>Albert_Einstein.json</a:t>
              </a:r>
              <a:endParaRPr lang="en-GB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76268" y="2015951"/>
            <a:ext cx="4968552" cy="504056"/>
            <a:chOff x="2807916" y="2303983"/>
            <a:chExt cx="5606337" cy="648072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32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3589717" y="2384992"/>
              <a:ext cx="4824536" cy="4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/data/</a:t>
              </a:r>
              <a:r>
                <a:rPr lang="en-GB" sz="1600" dirty="0" err="1" smtClean="0"/>
                <a:t>Albert_Einstein.xml</a:t>
              </a:r>
              <a:endParaRPr lang="en-GB" sz="1600" dirty="0"/>
            </a:p>
          </p:txBody>
        </p:sp>
      </p:grpSp>
      <p:cxnSp>
        <p:nvCxnSpPr>
          <p:cNvPr id="38" name="Straight Arrow Connector 37"/>
          <p:cNvCxnSpPr/>
          <p:nvPr/>
        </p:nvCxnSpPr>
        <p:spPr bwMode="auto">
          <a:xfrm flipV="1">
            <a:off x="8280524" y="3312095"/>
            <a:ext cx="1872208" cy="792088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7704460" y="2952055"/>
            <a:ext cx="792088" cy="1152128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 flipH="1" flipV="1">
            <a:off x="719684" y="3456111"/>
            <a:ext cx="1944216" cy="648072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1268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-201613"/>
            <a:ext cx="11520488" cy="264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20376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r">
              <a:buFont typeface="Times New Roman" charset="0"/>
              <a:buNone/>
              <a:defRPr/>
            </a:pPr>
            <a:r>
              <a:rPr lang="en-GB" sz="10400" spc="-660" dirty="0" smtClean="0">
                <a:solidFill>
                  <a:srgbClr val="E6E6E6"/>
                </a:solidFill>
              </a:rPr>
              <a:t>Web Jargon</a:t>
            </a:r>
          </a:p>
        </p:txBody>
      </p:sp>
      <p:sp>
        <p:nvSpPr>
          <p:cNvPr id="20" name="Text Box 4"/>
          <p:cNvSpPr>
            <a:spLocks noGrp="1" noChangeArrowheads="1"/>
          </p:cNvSpPr>
          <p:nvPr>
            <p:ph idx="1"/>
          </p:nvPr>
        </p:nvSpPr>
        <p:spPr>
          <a:xfrm>
            <a:off x="215628" y="2853381"/>
            <a:ext cx="2808287" cy="42751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r">
              <a:lnSpc>
                <a:spcPct val="200000"/>
              </a:lnSpc>
              <a:spcAft>
                <a:spcPts val="600"/>
              </a:spcAft>
              <a:buFont typeface="Times New Roman" charset="0"/>
              <a:buNone/>
              <a:defRPr/>
            </a:pPr>
            <a:r>
              <a:rPr lang="en-GB" sz="2600" b="1" dirty="0" smtClean="0">
                <a:solidFill>
                  <a:srgbClr val="32516E"/>
                </a:solidFill>
              </a:rPr>
              <a:t>HTTP</a:t>
            </a:r>
            <a:r>
              <a:rPr lang="en-GB" sz="2600" dirty="0" smtClean="0">
                <a:solidFill>
                  <a:srgbClr val="32516E"/>
                </a:solidFill>
              </a:rPr>
              <a:t>:</a:t>
            </a:r>
          </a:p>
          <a:p>
            <a:pPr algn="r">
              <a:lnSpc>
                <a:spcPct val="200000"/>
              </a:lnSpc>
              <a:spcAft>
                <a:spcPts val="600"/>
              </a:spcAft>
              <a:buFont typeface="Times New Roman" charset="0"/>
              <a:buNone/>
              <a:defRPr/>
            </a:pPr>
            <a:r>
              <a:rPr lang="en-GB" sz="2600" b="1" dirty="0" smtClean="0">
                <a:solidFill>
                  <a:srgbClr val="32516E"/>
                </a:solidFill>
              </a:rPr>
              <a:t>HTML</a:t>
            </a:r>
            <a:r>
              <a:rPr lang="en-GB" sz="2600" dirty="0" smtClean="0">
                <a:solidFill>
                  <a:srgbClr val="32516E"/>
                </a:solidFill>
              </a:rPr>
              <a:t>:</a:t>
            </a:r>
          </a:p>
          <a:p>
            <a:pPr algn="r">
              <a:lnSpc>
                <a:spcPct val="200000"/>
              </a:lnSpc>
              <a:spcAft>
                <a:spcPts val="600"/>
              </a:spcAft>
              <a:buFont typeface="Times New Roman" charset="0"/>
              <a:buNone/>
              <a:defRPr/>
            </a:pPr>
            <a:r>
              <a:rPr lang="en-GB" sz="2600" b="1" dirty="0" smtClean="0">
                <a:solidFill>
                  <a:srgbClr val="32516E"/>
                </a:solidFill>
              </a:rPr>
              <a:t>DNS</a:t>
            </a:r>
            <a:r>
              <a:rPr lang="en-GB" sz="2600" dirty="0" smtClean="0">
                <a:solidFill>
                  <a:srgbClr val="32516E"/>
                </a:solidFill>
              </a:rPr>
              <a:t>: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095353" y="2997844"/>
            <a:ext cx="7777162" cy="413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76752" rIns="90000" bIns="45000"/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lnSpc>
                <a:spcPct val="120000"/>
              </a:lnSpc>
              <a:spcAft>
                <a:spcPts val="1600"/>
              </a:spcAft>
              <a:defRPr/>
            </a:pPr>
            <a:r>
              <a:rPr lang="en-GB" sz="3600" b="1" dirty="0" err="1" smtClean="0">
                <a:solidFill>
                  <a:srgbClr val="32516E"/>
                </a:solidFill>
              </a:rPr>
              <a:t>H</a:t>
            </a:r>
            <a:r>
              <a:rPr lang="en-GB" sz="3600" dirty="0" err="1" smtClean="0">
                <a:solidFill>
                  <a:srgbClr val="32516E"/>
                </a:solidFill>
              </a:rPr>
              <a:t>yper</a:t>
            </a:r>
            <a:r>
              <a:rPr lang="en-GB" sz="3600" b="1" dirty="0" err="1" smtClean="0">
                <a:solidFill>
                  <a:srgbClr val="32516E"/>
                </a:solidFill>
              </a:rPr>
              <a:t>T</a:t>
            </a:r>
            <a:r>
              <a:rPr lang="en-GB" sz="3600" dirty="0" err="1" smtClean="0">
                <a:solidFill>
                  <a:srgbClr val="32516E"/>
                </a:solidFill>
              </a:rPr>
              <a:t>ext</a:t>
            </a:r>
            <a:r>
              <a:rPr lang="en-GB" sz="3600" dirty="0" smtClean="0">
                <a:solidFill>
                  <a:srgbClr val="32516E"/>
                </a:solidFill>
              </a:rPr>
              <a:t> </a:t>
            </a:r>
            <a:r>
              <a:rPr lang="en-GB" sz="3600" b="1" dirty="0" smtClean="0">
                <a:solidFill>
                  <a:srgbClr val="32516E"/>
                </a:solidFill>
              </a:rPr>
              <a:t>T</a:t>
            </a:r>
            <a:r>
              <a:rPr lang="en-GB" sz="3600" dirty="0" smtClean="0">
                <a:solidFill>
                  <a:srgbClr val="32516E"/>
                </a:solidFill>
              </a:rPr>
              <a:t>ransfer </a:t>
            </a:r>
            <a:r>
              <a:rPr lang="en-GB" sz="3600" b="1" dirty="0" smtClean="0">
                <a:solidFill>
                  <a:srgbClr val="32516E"/>
                </a:solidFill>
              </a:rPr>
              <a:t>P</a:t>
            </a:r>
            <a:r>
              <a:rPr lang="en-GB" sz="3600" dirty="0" smtClean="0">
                <a:solidFill>
                  <a:srgbClr val="32516E"/>
                </a:solidFill>
              </a:rPr>
              <a:t>rotocol</a:t>
            </a:r>
          </a:p>
          <a:p>
            <a:pPr>
              <a:lnSpc>
                <a:spcPct val="120000"/>
              </a:lnSpc>
              <a:spcAft>
                <a:spcPts val="1600"/>
              </a:spcAft>
              <a:defRPr/>
            </a:pPr>
            <a:r>
              <a:rPr lang="en-GB" sz="3600" b="1" dirty="0" err="1" smtClean="0">
                <a:solidFill>
                  <a:srgbClr val="32516E"/>
                </a:solidFill>
              </a:rPr>
              <a:t>H</a:t>
            </a:r>
            <a:r>
              <a:rPr lang="en-GB" sz="3600" dirty="0" err="1" smtClean="0">
                <a:solidFill>
                  <a:srgbClr val="32516E"/>
                </a:solidFill>
              </a:rPr>
              <a:t>yper</a:t>
            </a:r>
            <a:r>
              <a:rPr lang="en-GB" sz="3600" b="1" dirty="0" err="1" smtClean="0">
                <a:solidFill>
                  <a:srgbClr val="32516E"/>
                </a:solidFill>
              </a:rPr>
              <a:t>T</a:t>
            </a:r>
            <a:r>
              <a:rPr lang="en-GB" sz="3600" dirty="0" err="1" smtClean="0">
                <a:solidFill>
                  <a:srgbClr val="32516E"/>
                </a:solidFill>
              </a:rPr>
              <a:t>ext</a:t>
            </a:r>
            <a:r>
              <a:rPr lang="en-GB" sz="3600" dirty="0" smtClean="0">
                <a:solidFill>
                  <a:srgbClr val="32516E"/>
                </a:solidFill>
              </a:rPr>
              <a:t> </a:t>
            </a:r>
            <a:r>
              <a:rPr lang="en-GB" sz="3600" b="1" dirty="0" err="1" smtClean="0">
                <a:solidFill>
                  <a:srgbClr val="32516E"/>
                </a:solidFill>
              </a:rPr>
              <a:t>M</a:t>
            </a:r>
            <a:r>
              <a:rPr lang="en-GB" sz="3600" dirty="0" err="1" smtClean="0">
                <a:solidFill>
                  <a:srgbClr val="32516E"/>
                </a:solidFill>
              </a:rPr>
              <a:t>arkup</a:t>
            </a:r>
            <a:r>
              <a:rPr lang="en-GB" sz="3600" dirty="0" smtClean="0">
                <a:solidFill>
                  <a:srgbClr val="32516E"/>
                </a:solidFill>
              </a:rPr>
              <a:t> </a:t>
            </a:r>
            <a:r>
              <a:rPr lang="en-GB" sz="3600" b="1" dirty="0" smtClean="0">
                <a:solidFill>
                  <a:srgbClr val="32516E"/>
                </a:solidFill>
              </a:rPr>
              <a:t>L</a:t>
            </a:r>
            <a:r>
              <a:rPr lang="en-GB" sz="3600" dirty="0" smtClean="0">
                <a:solidFill>
                  <a:srgbClr val="32516E"/>
                </a:solidFill>
              </a:rPr>
              <a:t>anguage</a:t>
            </a:r>
          </a:p>
          <a:p>
            <a:pPr>
              <a:lnSpc>
                <a:spcPct val="120000"/>
              </a:lnSpc>
              <a:spcAft>
                <a:spcPts val="1600"/>
              </a:spcAft>
              <a:defRPr/>
            </a:pPr>
            <a:r>
              <a:rPr lang="en-GB" sz="3600" b="1" dirty="0" smtClean="0">
                <a:solidFill>
                  <a:srgbClr val="32516E"/>
                </a:solidFill>
              </a:rPr>
              <a:t>D</a:t>
            </a:r>
            <a:r>
              <a:rPr lang="en-GB" sz="3600" dirty="0" smtClean="0">
                <a:solidFill>
                  <a:srgbClr val="32516E"/>
                </a:solidFill>
              </a:rPr>
              <a:t>omain </a:t>
            </a:r>
            <a:r>
              <a:rPr lang="en-GB" sz="3600" b="1" dirty="0" smtClean="0">
                <a:solidFill>
                  <a:srgbClr val="32516E"/>
                </a:solidFill>
              </a:rPr>
              <a:t>N</a:t>
            </a:r>
            <a:r>
              <a:rPr lang="en-GB" sz="3600" dirty="0" smtClean="0">
                <a:solidFill>
                  <a:srgbClr val="32516E"/>
                </a:solidFill>
              </a:rPr>
              <a:t>ame resolution </a:t>
            </a:r>
            <a:r>
              <a:rPr lang="en-GB" sz="3600" b="1" dirty="0" smtClean="0">
                <a:solidFill>
                  <a:srgbClr val="32516E"/>
                </a:solidFill>
              </a:rPr>
              <a:t>S</a:t>
            </a:r>
            <a:r>
              <a:rPr lang="en-GB" sz="3600" dirty="0" smtClean="0">
                <a:solidFill>
                  <a:srgbClr val="32516E"/>
                </a:solidFill>
              </a:rPr>
              <a:t>ystem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303860" y="1439887"/>
            <a:ext cx="6192688" cy="1944216"/>
          </a:xfrm>
          <a:prstGeom prst="rect">
            <a:avLst/>
          </a:prstGeom>
          <a:solidFill>
            <a:srgbClr val="0A3655"/>
          </a:solidFill>
          <a:ln w="9525" cap="flat" cmpd="sng" algn="ctr">
            <a:solidFill>
              <a:srgbClr val="3C5A6F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rgbClr val="000090"/>
            </a:extrusionClr>
            <a:contourClr>
              <a:schemeClr val="accent6">
                <a:lumMod val="60000"/>
                <a:lumOff val="40000"/>
              </a:schemeClr>
            </a:contourClr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1" i="0" u="none" strike="noStrike" normalizeH="0" baseline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480000">
            <a:off x="4491271" y="2345839"/>
            <a:ext cx="2127554" cy="35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32516E"/>
                </a:solidFill>
              </a:rPr>
              <a:t>Application Layer</a:t>
            </a:r>
          </a:p>
        </p:txBody>
      </p:sp>
      <p:sp>
        <p:nvSpPr>
          <p:cNvPr id="12" name="TextBox 11"/>
          <p:cNvSpPr txBox="1"/>
          <p:nvPr/>
        </p:nvSpPr>
        <p:spPr>
          <a:xfrm rot="21480000">
            <a:off x="4235172" y="1849010"/>
            <a:ext cx="2817428" cy="26622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2400000" lon="60000" rev="0"/>
              </a:camera>
              <a:lightRig rig="threePt" dir="t"/>
            </a:scene3d>
          </a:bodyPr>
          <a:lstStyle/>
          <a:p>
            <a:r>
              <a:rPr lang="en-GB" sz="1200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HTTP (Web), FTP, POP3, DNS</a:t>
            </a:r>
          </a:p>
        </p:txBody>
      </p:sp>
    </p:spTree>
    <p:extLst>
      <p:ext uri="{BB962C8B-B14F-4D97-AF65-F5344CB8AC3E}">
        <p14:creationId xmlns:p14="http://schemas.microsoft.com/office/powerpoint/2010/main" val="14587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303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740" y="2015951"/>
            <a:ext cx="9718898" cy="3775249"/>
          </a:xfrm>
        </p:spPr>
        <p:txBody>
          <a:bodyPr/>
          <a:lstStyle/>
          <a:p>
            <a:pPr marL="0" indent="17463"/>
            <a:r>
              <a:rPr lang="en-US" dirty="0" smtClean="0"/>
              <a:t>Ask for a URI (application layer) and get redirected to the correct representation.</a:t>
            </a:r>
          </a:p>
          <a:p>
            <a:pPr marL="0" indent="17463"/>
            <a:endParaRPr lang="en-US" dirty="0"/>
          </a:p>
          <a:p>
            <a:pPr marL="0" indent="17463"/>
            <a:r>
              <a:rPr lang="en-US" dirty="0" smtClean="0"/>
              <a:t>What should happen when you ask for a different version of a representation? 404? 406? 303?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47676" y="431775"/>
            <a:ext cx="6624736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7463" algn="ctr"/>
            <a:r>
              <a:rPr lang="en-US" dirty="0" smtClean="0"/>
              <a:t>The HTTP 3XX codes redirect</a:t>
            </a:r>
          </a:p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664" y="1656779"/>
            <a:ext cx="13081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3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Range-14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668" y="1655912"/>
            <a:ext cx="10366970" cy="1728192"/>
          </a:xfrm>
        </p:spPr>
        <p:txBody>
          <a:bodyPr/>
          <a:lstStyle/>
          <a:p>
            <a:pPr marL="1709738" indent="-1709738"/>
            <a:r>
              <a:rPr lang="en-GB" dirty="0">
                <a:solidFill>
                  <a:srgbClr val="FFD700"/>
                </a:solidFill>
              </a:rPr>
              <a:t>★★★</a:t>
            </a:r>
            <a:r>
              <a:rPr lang="en-GB" dirty="0" smtClean="0">
                <a:solidFill>
                  <a:srgbClr val="FFD700"/>
                </a:solidFill>
              </a:rPr>
              <a:t>★ </a:t>
            </a:r>
            <a:r>
              <a:rPr lang="en-US" dirty="0" smtClean="0"/>
              <a:t>- Use HTTP URIs to identify things and when people look up those URIs on the web, provide useful information and data.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79924" y="4032175"/>
            <a:ext cx="6048672" cy="752132"/>
            <a:chOff x="2807916" y="2303983"/>
            <a:chExt cx="5472608" cy="846149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4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3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455988" y="2398195"/>
              <a:ext cx="4824536" cy="751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 smtClean="0"/>
                <a:t>http://</a:t>
              </a:r>
              <a:r>
                <a:rPr lang="en-GB" sz="2000" dirty="0" err="1" smtClean="0"/>
                <a:t>dbpedia.org</a:t>
              </a:r>
              <a:r>
                <a:rPr lang="en-GB" sz="2000" dirty="0" smtClean="0"/>
                <a:t>/resource/</a:t>
              </a:r>
              <a:r>
                <a:rPr lang="en-GB" sz="2000" dirty="0" err="1" smtClean="0"/>
                <a:t>Albert_Einstein</a:t>
              </a:r>
              <a:endParaRPr lang="en-GB" sz="2000" dirty="0"/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19684" y="3384103"/>
            <a:ext cx="1036697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9738" indent="-1709738" algn="ctr"/>
            <a:r>
              <a:rPr lang="en-US" dirty="0" smtClean="0"/>
              <a:t>Identifier for the person Albert Einstein.</a:t>
            </a:r>
          </a:p>
          <a:p>
            <a:pPr marL="1709738" indent="-1709738" algn="ctr"/>
            <a:endParaRPr lang="en-US" dirty="0"/>
          </a:p>
          <a:p>
            <a:pPr marL="1709738" indent="-1709738" algn="ctr"/>
            <a:r>
              <a:rPr lang="en-US" dirty="0" smtClean="0"/>
              <a:t>You cannot download a person, even if they are alive.</a:t>
            </a:r>
          </a:p>
          <a:p>
            <a:pPr marL="1709738" indent="-1709738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86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Use 303</a:t>
            </a:r>
            <a:endParaRPr lang="en-US" sz="80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23940" y="4824263"/>
            <a:ext cx="6048672" cy="752132"/>
            <a:chOff x="2807916" y="2303983"/>
            <a:chExt cx="5472608" cy="84614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4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6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455988" y="2398195"/>
              <a:ext cx="4824536" cy="751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 smtClean="0"/>
                <a:t>http://</a:t>
              </a:r>
              <a:r>
                <a:rPr lang="en-GB" sz="2000" dirty="0" err="1" smtClean="0"/>
                <a:t>dbpedia.org</a:t>
              </a:r>
              <a:r>
                <a:rPr lang="en-GB" sz="2000" dirty="0" smtClean="0"/>
                <a:t>/resource/</a:t>
              </a:r>
              <a:r>
                <a:rPr lang="en-GB" sz="2000" dirty="0" err="1" smtClean="0"/>
                <a:t>Albert_Einstein</a:t>
              </a:r>
              <a:endParaRPr lang="en-GB" sz="2000" dirty="0"/>
            </a:p>
          </p:txBody>
        </p:sp>
      </p:grpSp>
      <p:sp>
        <p:nvSpPr>
          <p:cNvPr id="8" name="Rounded Rectangle 7"/>
          <p:cNvSpPr/>
          <p:nvPr/>
        </p:nvSpPr>
        <p:spPr bwMode="auto">
          <a:xfrm>
            <a:off x="2591892" y="4104183"/>
            <a:ext cx="6624736" cy="1512168"/>
          </a:xfrm>
          <a:prstGeom prst="round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  <a:t>Application Layer / URI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7676" y="1367879"/>
            <a:ext cx="10513168" cy="2232248"/>
          </a:xfrm>
          <a:prstGeom prst="round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Representation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Layer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5616228" y="2447999"/>
            <a:ext cx="216024" cy="165618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7128396" y="2520007"/>
            <a:ext cx="360040" cy="1584176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3167956" y="3312095"/>
            <a:ext cx="360040" cy="864096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9" name="Group 18"/>
          <p:cNvGrpSpPr/>
          <p:nvPr/>
        </p:nvGrpSpPr>
        <p:grpSpPr>
          <a:xfrm>
            <a:off x="1079724" y="1943943"/>
            <a:ext cx="4850036" cy="504056"/>
            <a:chOff x="2807916" y="2303983"/>
            <a:chExt cx="5472608" cy="648072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1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455988" y="2398195"/>
              <a:ext cx="4824536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/page/</a:t>
              </a:r>
              <a:r>
                <a:rPr lang="en-GB" sz="1600" dirty="0" err="1" smtClean="0"/>
                <a:t>Albert_Einstein</a:t>
              </a:r>
              <a:endParaRPr lang="en-GB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91692" y="2808039"/>
            <a:ext cx="4968552" cy="504056"/>
            <a:chOff x="2807916" y="2303983"/>
            <a:chExt cx="5606337" cy="648072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6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589717" y="2384992"/>
              <a:ext cx="4824536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/data/</a:t>
              </a:r>
              <a:r>
                <a:rPr lang="en-GB" sz="1600" dirty="0" err="1" smtClean="0"/>
                <a:t>Albert_Einstein.json</a:t>
              </a:r>
              <a:endParaRPr lang="en-GB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76268" y="2015951"/>
            <a:ext cx="4968552" cy="504056"/>
            <a:chOff x="2807916" y="2303983"/>
            <a:chExt cx="5606337" cy="648072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32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3589717" y="2384992"/>
              <a:ext cx="4824536" cy="4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/data/</a:t>
              </a:r>
              <a:r>
                <a:rPr lang="en-GB" sz="1600" dirty="0" err="1" smtClean="0"/>
                <a:t>Albert_Einstein.xml</a:t>
              </a:r>
              <a:endParaRPr lang="en-GB" sz="1600" dirty="0"/>
            </a:p>
          </p:txBody>
        </p:sp>
      </p:grpSp>
      <p:cxnSp>
        <p:nvCxnSpPr>
          <p:cNvPr id="38" name="Straight Arrow Connector 37"/>
          <p:cNvCxnSpPr/>
          <p:nvPr/>
        </p:nvCxnSpPr>
        <p:spPr bwMode="auto">
          <a:xfrm flipV="1">
            <a:off x="8280524" y="3312095"/>
            <a:ext cx="1872208" cy="792088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7704460" y="2952055"/>
            <a:ext cx="792088" cy="1152128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 flipH="1" flipV="1">
            <a:off x="719684" y="3456111"/>
            <a:ext cx="1944216" cy="648072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551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Which one is the URI?</a:t>
            </a:r>
            <a:endParaRPr lang="en-US" sz="8000" dirty="0"/>
          </a:p>
        </p:txBody>
      </p:sp>
      <p:grpSp>
        <p:nvGrpSpPr>
          <p:cNvPr id="4" name="Group 3"/>
          <p:cNvGrpSpPr/>
          <p:nvPr/>
        </p:nvGrpSpPr>
        <p:grpSpPr>
          <a:xfrm>
            <a:off x="647676" y="3672136"/>
            <a:ext cx="4968552" cy="504055"/>
            <a:chOff x="2807916" y="2303983"/>
            <a:chExt cx="5472608" cy="648072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4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6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455988" y="2398195"/>
              <a:ext cx="4824536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/resource/</a:t>
              </a:r>
              <a:r>
                <a:rPr lang="en-GB" sz="1600" dirty="0" err="1" smtClean="0"/>
                <a:t>Albert_Einstein</a:t>
              </a:r>
              <a:endParaRPr lang="en-GB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79724" y="1511895"/>
            <a:ext cx="4850036" cy="504056"/>
            <a:chOff x="2807916" y="2303983"/>
            <a:chExt cx="5472608" cy="648072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1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455988" y="2398195"/>
              <a:ext cx="4824536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/page/</a:t>
              </a:r>
              <a:r>
                <a:rPr lang="en-GB" sz="1600" dirty="0" err="1" smtClean="0"/>
                <a:t>Albert_Einstein</a:t>
              </a:r>
              <a:endParaRPr lang="en-GB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92292" y="4608239"/>
            <a:ext cx="4968552" cy="504056"/>
            <a:chOff x="2807916" y="2303983"/>
            <a:chExt cx="5606337" cy="648072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6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589717" y="2384992"/>
              <a:ext cx="4824536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/data/</a:t>
              </a:r>
              <a:r>
                <a:rPr lang="en-GB" sz="1600" dirty="0" err="1" smtClean="0"/>
                <a:t>Albert_Einstein.json</a:t>
              </a:r>
              <a:endParaRPr lang="en-GB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76268" y="2592015"/>
            <a:ext cx="4968552" cy="504056"/>
            <a:chOff x="2807916" y="2303983"/>
            <a:chExt cx="5606337" cy="648072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32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3589717" y="2384992"/>
              <a:ext cx="4824536" cy="4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/data/</a:t>
              </a:r>
              <a:r>
                <a:rPr lang="en-GB" sz="1600" dirty="0" err="1" smtClean="0"/>
                <a:t>Albert_Einstein.xml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99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Can the URL and URI ever be the same?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What if I do want an HTML representation of an HTML representation?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What if I do want to describe a mistake in the HTML representation?</a:t>
            </a:r>
          </a:p>
          <a:p>
            <a:pPr marL="857250" lvl="1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Should we see browsers change URIs/URLs?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4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63" y="2159967"/>
            <a:ext cx="10366375" cy="3631233"/>
          </a:xfrm>
        </p:spPr>
        <p:txBody>
          <a:bodyPr/>
          <a:lstStyle/>
          <a:p>
            <a:pPr marL="0" indent="0" algn="ctr"/>
            <a:r>
              <a:rPr lang="en-US" sz="4800" dirty="0" smtClean="0"/>
              <a:t>We need better semantics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 smtClean="0"/>
              <a:t>This is a long-standing AI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80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Experts have been discussing HTTP-Range-14 problem since 2002!</a:t>
            </a:r>
          </a:p>
          <a:p>
            <a:pPr algn="ctr"/>
            <a:r>
              <a:rPr lang="en-US" sz="2000" dirty="0"/>
              <a:t>https://www.w3.org/2001/tag/group/track/issues/14</a:t>
            </a:r>
            <a:endParaRPr lang="en-US" sz="2000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The original discussion is now closed but continues in HTTP-Redirections-57</a:t>
            </a:r>
          </a:p>
          <a:p>
            <a:pPr algn="ctr"/>
            <a:r>
              <a:rPr lang="en-US" sz="2000" dirty="0"/>
              <a:t>https://www.w3.org/2001/tag/group/track/issues/57</a:t>
            </a:r>
            <a:endParaRPr lang="en-US" sz="2000" dirty="0" smtClean="0"/>
          </a:p>
          <a:p>
            <a:pPr algn="ctr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51932" y="5760367"/>
            <a:ext cx="5714951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www.ibiblio.org</a:t>
            </a:r>
            <a:r>
              <a:rPr lang="en-US" dirty="0"/>
              <a:t>/</a:t>
            </a:r>
            <a:r>
              <a:rPr lang="en-US" dirty="0" err="1"/>
              <a:t>hhalpin</a:t>
            </a:r>
            <a:r>
              <a:rPr lang="en-US" dirty="0"/>
              <a:t>/homepage/notes/</a:t>
            </a:r>
            <a:r>
              <a:rPr lang="en-US" dirty="0" err="1"/>
              <a:t>uri.html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1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practices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3621" y="1943943"/>
            <a:ext cx="9649071" cy="936104"/>
            <a:chOff x="2807916" y="2303983"/>
            <a:chExt cx="5328592" cy="80704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6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3058" y="2398195"/>
              <a:ext cx="332016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272505" y="2442635"/>
              <a:ext cx="4824536" cy="668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/>
                <a:t>http://</a:t>
              </a:r>
              <a:r>
                <a:rPr lang="en-GB" sz="2000" dirty="0" err="1"/>
                <a:t>www.bbc.co.uk</a:t>
              </a:r>
              <a:r>
                <a:rPr lang="en-GB" sz="2000" dirty="0"/>
                <a:t>/music/artists/d24fb461-dee8-41fc-bb15-2f13bb2644a6</a:t>
              </a:r>
            </a:p>
          </p:txBody>
        </p:sp>
      </p:grpSp>
      <p:sp>
        <p:nvSpPr>
          <p:cNvPr id="8" name="Rounded Rectangle 7"/>
          <p:cNvSpPr/>
          <p:nvPr/>
        </p:nvSpPr>
        <p:spPr bwMode="auto">
          <a:xfrm>
            <a:off x="15208" y="1439887"/>
            <a:ext cx="9849492" cy="1296144"/>
          </a:xfrm>
          <a:prstGeom prst="round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  <a:t>URI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9952312" y="1367879"/>
            <a:ext cx="1424556" cy="4248472"/>
          </a:xfrm>
          <a:prstGeom prst="round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  <a:t>URLs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  <a:p>
            <a:pPr marL="0" marR="0" indent="0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  <a:t>.html</a:t>
            </a:r>
          </a:p>
          <a:p>
            <a:pPr marL="0" marR="0" indent="0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lang="en-US" sz="2400" dirty="0">
              <a:latin typeface="Arial" charset="0"/>
              <a:ea typeface="ＭＳ Ｐゴシック" charset="0"/>
              <a:cs typeface="Arial Unicode MS" charset="0"/>
            </a:endParaRPr>
          </a:p>
          <a:p>
            <a:pPr marL="0" marR="0" indent="0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  <a:t>.</a:t>
            </a:r>
            <a:r>
              <a:rPr lang="en-US" sz="2400" dirty="0" err="1" smtClean="0">
                <a:latin typeface="Arial" charset="0"/>
                <a:ea typeface="ＭＳ Ｐゴシック" charset="0"/>
                <a:cs typeface="Arial Unicode MS" charset="0"/>
              </a:rPr>
              <a:t>csv</a:t>
            </a:r>
            <a:endParaRPr lang="en-US" sz="2400" dirty="0" smtClean="0">
              <a:latin typeface="Arial" charset="0"/>
              <a:ea typeface="ＭＳ Ｐゴシック" charset="0"/>
              <a:cs typeface="Arial Unicode MS" charset="0"/>
            </a:endParaRPr>
          </a:p>
          <a:p>
            <a:pPr marL="0" marR="0" indent="0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  <a:t/>
            </a:r>
            <a:b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</a:br>
            <a: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  <a:t>.xml</a:t>
            </a:r>
          </a:p>
          <a:p>
            <a:pPr marL="0" marR="0" indent="0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/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.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json</a:t>
            </a: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  <a:p>
            <a:pPr marL="0" marR="0" indent="0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  <a:t/>
            </a:r>
            <a:b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</a:br>
            <a: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  <a:t>.</a:t>
            </a:r>
            <a:r>
              <a:rPr lang="en-US" sz="2400" dirty="0" err="1" smtClean="0">
                <a:latin typeface="Arial" charset="0"/>
                <a:ea typeface="ＭＳ Ｐゴシック" charset="0"/>
                <a:cs typeface="Arial Unicode MS" charset="0"/>
              </a:rPr>
              <a:t>rdf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19684" y="3096071"/>
            <a:ext cx="8784976" cy="1368152"/>
          </a:xfrm>
        </p:spPr>
        <p:txBody>
          <a:bodyPr/>
          <a:lstStyle/>
          <a:p>
            <a:pPr marL="0" indent="17463" algn="ctr"/>
            <a:r>
              <a:rPr lang="en-US" dirty="0" smtClean="0"/>
              <a:t>The BBC use a URN based system to build URIs. Adding extensions gives you the URLs.</a:t>
            </a:r>
          </a:p>
          <a:p>
            <a:pPr marL="0" indent="17463" algn="ctr"/>
            <a:endParaRPr lang="en-US" sz="1000" dirty="0" smtClean="0"/>
          </a:p>
          <a:p>
            <a:pPr marL="0" indent="17463" algn="ctr"/>
            <a:r>
              <a:rPr lang="en-US" dirty="0" smtClean="0"/>
              <a:t>This way you can add an extension OR content negotiate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1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Current practice (2)</a:t>
            </a:r>
            <a:endParaRPr lang="en-US" sz="80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23940" y="4824263"/>
            <a:ext cx="6048672" cy="752132"/>
            <a:chOff x="2807916" y="2303983"/>
            <a:chExt cx="5472608" cy="84614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4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6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455988" y="2398195"/>
              <a:ext cx="4824536" cy="751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 smtClean="0"/>
                <a:t>http://</a:t>
              </a:r>
              <a:r>
                <a:rPr lang="en-GB" sz="2000" dirty="0" err="1" smtClean="0"/>
                <a:t>dbpedia.org</a:t>
              </a:r>
              <a:r>
                <a:rPr lang="en-GB" sz="2000" dirty="0" smtClean="0"/>
                <a:t>/resource/</a:t>
              </a:r>
              <a:r>
                <a:rPr lang="en-GB" sz="2000" dirty="0" err="1" smtClean="0"/>
                <a:t>Albert_Einstein</a:t>
              </a:r>
              <a:endParaRPr lang="en-GB" sz="2000" dirty="0"/>
            </a:p>
          </p:txBody>
        </p:sp>
      </p:grpSp>
      <p:sp>
        <p:nvSpPr>
          <p:cNvPr id="8" name="Rounded Rectangle 7"/>
          <p:cNvSpPr/>
          <p:nvPr/>
        </p:nvSpPr>
        <p:spPr bwMode="auto">
          <a:xfrm>
            <a:off x="2591892" y="4104183"/>
            <a:ext cx="6624736" cy="1512168"/>
          </a:xfrm>
          <a:prstGeom prst="round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 smtClean="0">
                <a:latin typeface="Arial" charset="0"/>
                <a:ea typeface="ＭＳ Ｐゴシック" charset="0"/>
                <a:cs typeface="Arial Unicode MS" charset="0"/>
              </a:rPr>
              <a:t>Application Layer / URI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47676" y="1367879"/>
            <a:ext cx="10513168" cy="2232248"/>
          </a:xfrm>
          <a:prstGeom prst="round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Representation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 Layer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5616228" y="2447999"/>
            <a:ext cx="216024" cy="165618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7128396" y="2520007"/>
            <a:ext cx="360040" cy="1584176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3167956" y="3312095"/>
            <a:ext cx="360040" cy="864096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9" name="Group 18"/>
          <p:cNvGrpSpPr/>
          <p:nvPr/>
        </p:nvGrpSpPr>
        <p:grpSpPr>
          <a:xfrm>
            <a:off x="1079724" y="1943943"/>
            <a:ext cx="4850036" cy="504056"/>
            <a:chOff x="2807916" y="2303983"/>
            <a:chExt cx="5472608" cy="648072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1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455988" y="2398195"/>
              <a:ext cx="4824536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/page/</a:t>
              </a:r>
              <a:r>
                <a:rPr lang="en-GB" sz="1600" dirty="0" err="1" smtClean="0"/>
                <a:t>Albert_Einstein</a:t>
              </a:r>
              <a:endParaRPr lang="en-GB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91692" y="2808039"/>
            <a:ext cx="4968552" cy="504056"/>
            <a:chOff x="2807916" y="2303983"/>
            <a:chExt cx="5606337" cy="648072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6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589717" y="2384992"/>
              <a:ext cx="4824536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/data/</a:t>
              </a:r>
              <a:r>
                <a:rPr lang="en-GB" sz="1600" dirty="0" err="1" smtClean="0"/>
                <a:t>Albert_Einstein.json</a:t>
              </a:r>
              <a:endParaRPr lang="en-GB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76268" y="2015951"/>
            <a:ext cx="4968552" cy="504056"/>
            <a:chOff x="2807916" y="2303983"/>
            <a:chExt cx="5606337" cy="648072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 sz="1100">
                <a:latin typeface="Arial" charset="0"/>
                <a:ea typeface="ＭＳ Ｐゴシック" charset="0"/>
              </a:endParaRPr>
            </a:p>
          </p:txBody>
        </p:sp>
        <p:pic>
          <p:nvPicPr>
            <p:cNvPr id="32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3589717" y="2384992"/>
              <a:ext cx="4824536" cy="4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smtClean="0"/>
                <a:t>http://</a:t>
              </a:r>
              <a:r>
                <a:rPr lang="en-GB" sz="1600" dirty="0" err="1" smtClean="0"/>
                <a:t>dbpedia.org</a:t>
              </a:r>
              <a:r>
                <a:rPr lang="en-GB" sz="1600" dirty="0" smtClean="0"/>
                <a:t>/data/</a:t>
              </a:r>
              <a:r>
                <a:rPr lang="en-GB" sz="1600" dirty="0" err="1" smtClean="0"/>
                <a:t>Albert_Einstein.xml</a:t>
              </a:r>
              <a:endParaRPr lang="en-GB" sz="1600" dirty="0"/>
            </a:p>
          </p:txBody>
        </p:sp>
      </p:grpSp>
      <p:cxnSp>
        <p:nvCxnSpPr>
          <p:cNvPr id="38" name="Straight Arrow Connector 37"/>
          <p:cNvCxnSpPr/>
          <p:nvPr/>
        </p:nvCxnSpPr>
        <p:spPr bwMode="auto">
          <a:xfrm flipV="1">
            <a:off x="8280524" y="3312095"/>
            <a:ext cx="1872208" cy="792088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7704460" y="2952055"/>
            <a:ext cx="792088" cy="1152128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 flipH="1" flipV="1">
            <a:off x="719684" y="3456111"/>
            <a:ext cx="1944216" cy="648072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7648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263" y="935831"/>
            <a:ext cx="10366375" cy="4855369"/>
          </a:xfrm>
        </p:spPr>
        <p:txBody>
          <a:bodyPr/>
          <a:lstStyle/>
          <a:p>
            <a:pPr algn="ctr"/>
            <a:endParaRPr lang="en-US" sz="8000" dirty="0" smtClean="0"/>
          </a:p>
          <a:p>
            <a:pPr algn="ctr"/>
            <a:r>
              <a:rPr lang="en-US" sz="8000" dirty="0" smtClean="0"/>
              <a:t>Recap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11011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-201613"/>
            <a:ext cx="11520488" cy="264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20376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r">
              <a:buFont typeface="Times New Roman" charset="0"/>
              <a:buNone/>
              <a:defRPr/>
            </a:pPr>
            <a:r>
              <a:rPr lang="en-GB" sz="10400" spc="-660" dirty="0" smtClean="0">
                <a:solidFill>
                  <a:srgbClr val="E6E6E6"/>
                </a:solidFill>
              </a:rPr>
              <a:t>Representation Layer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375868" y="3168079"/>
            <a:ext cx="6264696" cy="230425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chemeClr val="accent1">
                <a:lumMod val="40000"/>
                <a:lumOff val="60000"/>
              </a:schemeClr>
            </a:extrusionClr>
            <a:contourClr>
              <a:schemeClr val="accent6">
                <a:lumMod val="60000"/>
                <a:lumOff val="40000"/>
              </a:schemeClr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80000">
            <a:off x="4536568" y="4285614"/>
            <a:ext cx="2152293" cy="466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2516E"/>
                </a:solidFill>
              </a:rPr>
              <a:t>Application Layer</a:t>
            </a:r>
          </a:p>
        </p:txBody>
      </p:sp>
      <p:sp>
        <p:nvSpPr>
          <p:cNvPr id="7" name="TextBox 6"/>
          <p:cNvSpPr txBox="1"/>
          <p:nvPr/>
        </p:nvSpPr>
        <p:spPr>
          <a:xfrm rot="21480000">
            <a:off x="4694254" y="3745768"/>
            <a:ext cx="2213158" cy="2662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400000" lon="60000" rev="0"/>
              </a:camera>
              <a:lightRig rig="threePt" dir="t"/>
            </a:scene3d>
          </a:bodyPr>
          <a:lstStyle/>
          <a:p>
            <a:r>
              <a:rPr lang="en-GB" sz="1200" b="1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HTTP (Web)</a:t>
            </a:r>
            <a:r>
              <a:rPr lang="en-GB" sz="1200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, FTP, POP3, </a:t>
            </a:r>
            <a:r>
              <a:rPr lang="en-GB" sz="1200" b="1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DNS</a:t>
            </a:r>
          </a:p>
        </p:txBody>
      </p:sp>
      <p:sp>
        <p:nvSpPr>
          <p:cNvPr id="10" name="Down Arrow 9"/>
          <p:cNvSpPr/>
          <p:nvPr/>
        </p:nvSpPr>
        <p:spPr bwMode="auto">
          <a:xfrm flipV="1">
            <a:off x="3239964" y="3307124"/>
            <a:ext cx="547817" cy="797060"/>
          </a:xfrm>
          <a:prstGeom prst="downArrow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 flipV="1">
            <a:off x="7220971" y="3190228"/>
            <a:ext cx="547817" cy="797060"/>
          </a:xfrm>
          <a:prstGeom prst="downArrow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303860" y="1799927"/>
            <a:ext cx="6264696" cy="230425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chemeClr val="accent1">
                <a:lumMod val="40000"/>
                <a:lumOff val="60000"/>
              </a:schemeClr>
            </a:extrusionClr>
            <a:contourClr>
              <a:schemeClr val="accent6">
                <a:lumMod val="60000"/>
                <a:lumOff val="40000"/>
              </a:schemeClr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21480000">
            <a:off x="4345507" y="2921653"/>
            <a:ext cx="23903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2516E"/>
                </a:solidFill>
              </a:rPr>
              <a:t>Representation Layer</a:t>
            </a:r>
          </a:p>
        </p:txBody>
      </p:sp>
      <p:sp>
        <p:nvSpPr>
          <p:cNvPr id="14" name="TextBox 13"/>
          <p:cNvSpPr txBox="1"/>
          <p:nvPr/>
        </p:nvSpPr>
        <p:spPr>
          <a:xfrm rot="21480000">
            <a:off x="4462451" y="2337094"/>
            <a:ext cx="2529267" cy="2640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2400000" lon="60000" rev="0"/>
              </a:camera>
              <a:lightRig rig="threePt" dir="t"/>
            </a:scene3d>
          </a:bodyPr>
          <a:lstStyle/>
          <a:p>
            <a:r>
              <a:rPr lang="en-GB" sz="1200" b="1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HTML, XML, CSV, RDF, TXT, ….</a:t>
            </a:r>
          </a:p>
        </p:txBody>
      </p:sp>
    </p:spTree>
    <p:extLst>
      <p:ext uri="{BB962C8B-B14F-4D97-AF65-F5344CB8AC3E}">
        <p14:creationId xmlns:p14="http://schemas.microsoft.com/office/powerpoint/2010/main" val="204102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-201613"/>
            <a:ext cx="11520488" cy="264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20376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r">
              <a:buFont typeface="Times New Roman" charset="0"/>
              <a:buNone/>
              <a:defRPr/>
            </a:pPr>
            <a:r>
              <a:rPr lang="en-GB" sz="10400" spc="-660" dirty="0" smtClean="0">
                <a:solidFill>
                  <a:srgbClr val="E6E6E6"/>
                </a:solidFill>
              </a:rPr>
              <a:t>Representation Layer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375868" y="3168079"/>
            <a:ext cx="6264696" cy="230425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chemeClr val="accent1">
                <a:lumMod val="40000"/>
                <a:lumOff val="60000"/>
              </a:schemeClr>
            </a:extrusionClr>
            <a:contourClr>
              <a:schemeClr val="accent6">
                <a:lumMod val="60000"/>
                <a:lumOff val="40000"/>
              </a:schemeClr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80000">
            <a:off x="4536568" y="4285614"/>
            <a:ext cx="2152293" cy="466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2516E"/>
                </a:solidFill>
              </a:rPr>
              <a:t>Application Layer</a:t>
            </a:r>
          </a:p>
        </p:txBody>
      </p:sp>
      <p:sp>
        <p:nvSpPr>
          <p:cNvPr id="7" name="TextBox 6"/>
          <p:cNvSpPr txBox="1"/>
          <p:nvPr/>
        </p:nvSpPr>
        <p:spPr>
          <a:xfrm rot="21480000">
            <a:off x="4694254" y="3745768"/>
            <a:ext cx="2213158" cy="2662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400000" lon="60000" rev="0"/>
              </a:camera>
              <a:lightRig rig="threePt" dir="t"/>
            </a:scene3d>
          </a:bodyPr>
          <a:lstStyle/>
          <a:p>
            <a:r>
              <a:rPr lang="en-GB" sz="1200" b="1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HTTP (Web)</a:t>
            </a:r>
            <a:r>
              <a:rPr lang="en-GB" sz="1200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, FTP, POP3, </a:t>
            </a:r>
            <a:r>
              <a:rPr lang="en-GB" sz="1200" b="1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DNS</a:t>
            </a:r>
          </a:p>
        </p:txBody>
      </p:sp>
      <p:sp>
        <p:nvSpPr>
          <p:cNvPr id="10" name="Down Arrow 9"/>
          <p:cNvSpPr/>
          <p:nvPr/>
        </p:nvSpPr>
        <p:spPr bwMode="auto">
          <a:xfrm flipV="1">
            <a:off x="3239964" y="3307124"/>
            <a:ext cx="547817" cy="797060"/>
          </a:xfrm>
          <a:prstGeom prst="downArrow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 flipV="1">
            <a:off x="7220971" y="3190228"/>
            <a:ext cx="547817" cy="797060"/>
          </a:xfrm>
          <a:prstGeom prst="downArrow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303860" y="1799927"/>
            <a:ext cx="6264696" cy="230425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4200000" lon="2400000" rev="2400000"/>
            </a:camera>
            <a:lightRig rig="threePt" dir="t"/>
          </a:scene3d>
          <a:sp3d extrusionH="76200" contourW="12700" prstMaterial="legacyWireframe">
            <a:bevelT w="0" h="0"/>
            <a:bevelB w="95250" h="254000"/>
            <a:extrusionClr>
              <a:schemeClr val="accent1">
                <a:lumMod val="40000"/>
                <a:lumOff val="60000"/>
              </a:schemeClr>
            </a:extrusionClr>
            <a:contourClr>
              <a:schemeClr val="accent6">
                <a:lumMod val="60000"/>
                <a:lumOff val="40000"/>
              </a:schemeClr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21480000">
            <a:off x="4345507" y="2921653"/>
            <a:ext cx="23903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2516E"/>
                </a:solidFill>
              </a:rPr>
              <a:t>Representation Layer</a:t>
            </a:r>
          </a:p>
        </p:txBody>
      </p:sp>
      <p:sp>
        <p:nvSpPr>
          <p:cNvPr id="14" name="TextBox 13"/>
          <p:cNvSpPr txBox="1"/>
          <p:nvPr/>
        </p:nvSpPr>
        <p:spPr>
          <a:xfrm rot="21480000">
            <a:off x="4462451" y="2337094"/>
            <a:ext cx="2529267" cy="2640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2400000" lon="60000" rev="0"/>
              </a:camera>
              <a:lightRig rig="threePt" dir="t"/>
            </a:scene3d>
          </a:bodyPr>
          <a:lstStyle/>
          <a:p>
            <a:r>
              <a:rPr lang="en-GB" sz="1200" b="1" i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HTML, XML, CSV, RDF, TXT, ….</a:t>
            </a:r>
          </a:p>
        </p:txBody>
      </p:sp>
    </p:spTree>
    <p:extLst>
      <p:ext uri="{BB962C8B-B14F-4D97-AF65-F5344CB8AC3E}">
        <p14:creationId xmlns:p14="http://schemas.microsoft.com/office/powerpoint/2010/main" val="90956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 What?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844628" y="3888159"/>
            <a:ext cx="3672408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http://eprints.soton.ac.uk/341927/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63700" y="2307913"/>
            <a:ext cx="4464496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dirty="0"/>
              <a:t>http://eprints.soton.ac.uk/id/eprint/341927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44628" y="4680247"/>
            <a:ext cx="2088232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ISSN: 1361-4096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67753" y="1583903"/>
            <a:ext cx="2088232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rPr>
              <a:t>ISSN: 1744-988X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3416" y="3096071"/>
            <a:ext cx="3447596" cy="4320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dirty="0" smtClean="0"/>
              <a:t>doi:10.1177/1744987112449969</a:t>
            </a:r>
            <a:endParaRPr kumimoji="0" lang="en-GB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380" y="1841431"/>
            <a:ext cx="2389701" cy="3392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1038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GET</a:t>
            </a:r>
            <a:r>
              <a:rPr lang="en-US" dirty="0" smtClean="0"/>
              <a:t> / HTTP/1.1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104060" y="1943943"/>
            <a:ext cx="7056784" cy="648072"/>
            <a:chOff x="2807916" y="2303983"/>
            <a:chExt cx="5472608" cy="648072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455988" y="2398195"/>
              <a:ext cx="4824536" cy="498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800" dirty="0" smtClean="0"/>
                <a:t>http://</a:t>
              </a:r>
              <a:r>
                <a:rPr lang="en-GB" sz="2800" dirty="0" err="1" smtClean="0"/>
                <a:t>dbpedia.org</a:t>
              </a:r>
              <a:r>
                <a:rPr lang="en-GB" sz="2800" dirty="0" smtClean="0"/>
                <a:t>/resource/Einstein</a:t>
              </a:r>
              <a:endParaRPr lang="en-GB" sz="2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11972" y="3312095"/>
            <a:ext cx="5760640" cy="2101349"/>
            <a:chOff x="3311972" y="3312095"/>
            <a:chExt cx="4464496" cy="2101349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3311972" y="3312095"/>
              <a:ext cx="4464496" cy="1872208"/>
            </a:xfrm>
            <a:prstGeom prst="roundRect">
              <a:avLst>
                <a:gd name="adj" fmla="val 9167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55988" y="3600127"/>
              <a:ext cx="4248472" cy="1813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telnet </a:t>
              </a:r>
              <a:r>
                <a:rPr lang="en-GB" sz="2000" dirty="0" err="1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dbpedia.org</a:t>
              </a:r>
              <a:r>
                <a:rPr lang="en-GB" sz="2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80</a:t>
              </a:r>
            </a:p>
            <a:p>
              <a:endParaRPr lang="en-GB" sz="20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GB" sz="2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&gt; GET /resource/Einstein HTTP/1.1</a:t>
              </a:r>
            </a:p>
            <a:p>
              <a:r>
                <a:rPr lang="en-GB" sz="2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&gt; Host: </a:t>
              </a:r>
              <a:r>
                <a:rPr lang="en-GB" sz="2000" dirty="0" err="1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dbpedia.org</a:t>
              </a:r>
              <a:endParaRPr lang="en-GB" sz="20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GB" sz="20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  <a:p>
              <a:pPr marL="285750" indent="-285750">
                <a:buFont typeface="Wingdings" pitchFamily="2" charset="2"/>
                <a:buChar char="Ø"/>
              </a:pPr>
              <a:endParaRPr lang="en-GB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607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1448876" cy="1338263"/>
          </a:xfrm>
        </p:spPr>
        <p:txBody>
          <a:bodyPr/>
          <a:lstStyle/>
          <a:p>
            <a:r>
              <a:rPr lang="en-US" sz="7200" dirty="0" smtClean="0"/>
              <a:t>Headers</a:t>
            </a:r>
            <a:endParaRPr lang="en-US" sz="72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007716" y="938424"/>
            <a:ext cx="3744416" cy="115212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081" y="1120528"/>
            <a:ext cx="2951733" cy="1075952"/>
          </a:xfrm>
        </p:spPr>
        <p:txBody>
          <a:bodyPr/>
          <a:lstStyle/>
          <a:p>
            <a:r>
              <a:rPr lang="en-US" sz="5400" b="1" dirty="0" smtClean="0"/>
              <a:t>Accept-*</a:t>
            </a:r>
            <a:r>
              <a:rPr lang="en-US" sz="5400" b="1" dirty="0"/>
              <a:t>	</a:t>
            </a:r>
            <a:r>
              <a:rPr lang="en-US" sz="5400" b="1" dirty="0" smtClean="0"/>
              <a:t>		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385445" y="935831"/>
            <a:ext cx="3744416" cy="115212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745486" y="1192938"/>
            <a:ext cx="3204058" cy="107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kern="0" dirty="0" smtClean="0"/>
              <a:t>Content-*	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636" y="2237199"/>
            <a:ext cx="56886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Accept: text/html</a:t>
            </a:r>
          </a:p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Accept-Charset: iso-8859-5</a:t>
            </a:r>
          </a:p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Accept-Encoding: compress, 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gzip</a:t>
            </a:r>
            <a:endParaRPr lang="en-GB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Accept-Language: da, en-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gb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; q=0.8, 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en;q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=0.7</a:t>
            </a:r>
          </a:p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Accept-Ranges: bytes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8276" y="2237199"/>
            <a:ext cx="55217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Content-Type: text/html</a:t>
            </a:r>
          </a:p>
          <a:p>
            <a:pPr>
              <a:lnSpc>
                <a:spcPct val="150000"/>
              </a:lnSpc>
            </a:pPr>
            <a:endParaRPr lang="en-GB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Content-Encoding: compress, 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gzip</a:t>
            </a:r>
            <a:endParaRPr lang="en-GB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Content-Language: da</a:t>
            </a:r>
          </a:p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Content-Ranges: bytes</a:t>
            </a:r>
          </a:p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Content-Length:</a:t>
            </a:r>
          </a:p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Content-MD5: </a:t>
            </a:r>
          </a:p>
          <a:p>
            <a:pPr>
              <a:lnSpc>
                <a:spcPct val="150000"/>
              </a:lnSpc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Content-Location: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024212" y="4464223"/>
            <a:ext cx="2295872" cy="72008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366226" y="4580681"/>
            <a:ext cx="1809842" cy="67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kern="0" dirty="0" smtClean="0"/>
              <a:t>Cache-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442068" y="5475495"/>
            <a:ext cx="3454080" cy="72008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727796" y="5591953"/>
            <a:ext cx="3112066" cy="67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3351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kern="0" dirty="0" smtClean="0"/>
              <a:t>Authorization</a:t>
            </a:r>
          </a:p>
        </p:txBody>
      </p:sp>
    </p:spTree>
    <p:extLst>
      <p:ext uri="{BB962C8B-B14F-4D97-AF65-F5344CB8AC3E}">
        <p14:creationId xmlns:p14="http://schemas.microsoft.com/office/powerpoint/2010/main" val="274072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63" y="2520007"/>
            <a:ext cx="10366375" cy="3271193"/>
          </a:xfrm>
        </p:spPr>
        <p:txBody>
          <a:bodyPr/>
          <a:lstStyle/>
          <a:p>
            <a:pPr marL="3175" indent="-3175" algn="ctr">
              <a:tabLst>
                <a:tab pos="0" algn="l"/>
              </a:tabLst>
            </a:pPr>
            <a:r>
              <a:rPr lang="en-US" dirty="0" smtClean="0"/>
              <a:t>Content negotiation is used to request a specific representation of a resource from the representation layer using the application layer URI.</a:t>
            </a:r>
          </a:p>
          <a:p>
            <a:pPr marL="3175" indent="-3175" algn="ctr">
              <a:tabLst>
                <a:tab pos="0" algn="l"/>
              </a:tabLst>
            </a:pPr>
            <a:endParaRPr lang="en-US" dirty="0"/>
          </a:p>
          <a:p>
            <a:pPr marL="3175" indent="-3175" algn="ctr">
              <a:tabLst>
                <a:tab pos="0" algn="l"/>
              </a:tabLst>
            </a:pPr>
            <a:r>
              <a:rPr lang="en-US" dirty="0" smtClean="0"/>
              <a:t>Often this process will return a HTTP 303 redirect to the URL of the representation you are requesting.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9924" y="1511895"/>
            <a:ext cx="6264696" cy="783599"/>
          </a:xfrm>
          <a:prstGeom prst="rect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Content negotiation is the single most important aspect of the web of data</a:t>
            </a:r>
            <a:endParaRPr lang="en-US" sz="2400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76263" y="0"/>
            <a:ext cx="10872613" cy="1338263"/>
          </a:xfrm>
        </p:spPr>
        <p:txBody>
          <a:bodyPr/>
          <a:lstStyle/>
          <a:p>
            <a:r>
              <a:rPr lang="en-US" sz="8800" dirty="0" smtClean="0"/>
              <a:t>Content Negotiation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408877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47676" y="575791"/>
            <a:ext cx="5256584" cy="576064"/>
            <a:chOff x="2807916" y="2303983"/>
            <a:chExt cx="5472608" cy="648072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807916" y="2303983"/>
              <a:ext cx="5328592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6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455988" y="2398195"/>
              <a:ext cx="4824536" cy="382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 smtClean="0"/>
                <a:t>http://</a:t>
              </a:r>
              <a:r>
                <a:rPr lang="en-GB" sz="2000" dirty="0" err="1" smtClean="0"/>
                <a:t>dbpedia.org</a:t>
              </a:r>
              <a:r>
                <a:rPr lang="en-GB" sz="2000" dirty="0" smtClean="0"/>
                <a:t>/resource/Einstein</a:t>
              </a:r>
              <a:endParaRPr lang="en-GB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79724" y="1727400"/>
            <a:ext cx="8928992" cy="4104975"/>
            <a:chOff x="3646808" y="3815632"/>
            <a:chExt cx="6919968" cy="410497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3646808" y="3815632"/>
              <a:ext cx="6361906" cy="3528392"/>
            </a:xfrm>
            <a:prstGeom prst="roundRect">
              <a:avLst>
                <a:gd name="adj" fmla="val 9167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90823" y="4103664"/>
              <a:ext cx="6775953" cy="3816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solidFill>
                    <a:schemeClr val="bg1"/>
                  </a:solidFill>
                  <a:latin typeface="Courier-new"/>
                  <a:cs typeface="Courier-new"/>
                </a:rPr>
                <a:t>telnet </a:t>
              </a:r>
              <a:r>
                <a:rPr lang="en-GB" sz="2000" dirty="0" err="1" smtClean="0">
                  <a:solidFill>
                    <a:schemeClr val="bg1"/>
                  </a:solidFill>
                  <a:latin typeface="Courier-new"/>
                  <a:cs typeface="Courier-new"/>
                </a:rPr>
                <a:t>dbpedia.org</a:t>
              </a:r>
              <a:r>
                <a:rPr lang="en-GB" sz="2000" dirty="0" smtClean="0">
                  <a:solidFill>
                    <a:schemeClr val="bg1"/>
                  </a:solidFill>
                  <a:latin typeface="Courier-new"/>
                  <a:cs typeface="Courier-new"/>
                </a:rPr>
                <a:t> 80</a:t>
              </a:r>
            </a:p>
            <a:p>
              <a:endParaRPr lang="en-GB" sz="2000" dirty="0" smtClean="0">
                <a:solidFill>
                  <a:schemeClr val="bg1"/>
                </a:solidFill>
                <a:latin typeface="Courier-new"/>
                <a:cs typeface="Courier-new"/>
              </a:endParaRPr>
            </a:p>
            <a:p>
              <a:r>
                <a:rPr lang="en-GB" sz="2000" dirty="0" smtClean="0">
                  <a:solidFill>
                    <a:schemeClr val="bg1"/>
                  </a:solidFill>
                  <a:latin typeface="Courier-new"/>
                  <a:cs typeface="Courier-new"/>
                </a:rPr>
                <a:t>&gt; GET /resource/Einstein HTTP/1.1</a:t>
              </a:r>
            </a:p>
            <a:p>
              <a:r>
                <a:rPr lang="en-GB" sz="2000" dirty="0" smtClean="0">
                  <a:solidFill>
                    <a:schemeClr val="bg1"/>
                  </a:solidFill>
                  <a:latin typeface="Courier-new"/>
                  <a:cs typeface="Courier-new"/>
                </a:rPr>
                <a:t>&gt; Host: </a:t>
              </a:r>
              <a:r>
                <a:rPr lang="en-GB" sz="2000" dirty="0" err="1" smtClean="0">
                  <a:solidFill>
                    <a:schemeClr val="bg1"/>
                  </a:solidFill>
                  <a:latin typeface="Courier-new"/>
                  <a:cs typeface="Courier-new"/>
                </a:rPr>
                <a:t>dbpedia.org</a:t>
              </a:r>
              <a:endParaRPr lang="en-GB" sz="2000" dirty="0" smtClean="0">
                <a:solidFill>
                  <a:schemeClr val="bg1"/>
                </a:solidFill>
                <a:latin typeface="Courier-new"/>
                <a:cs typeface="Courier-new"/>
              </a:endParaRPr>
            </a:p>
            <a:p>
              <a:r>
                <a:rPr lang="en-US" sz="2000" dirty="0" smtClean="0">
                  <a:solidFill>
                    <a:schemeClr val="bg1"/>
                  </a:solidFill>
                  <a:latin typeface="Courier-new"/>
                  <a:cs typeface="Courier-new"/>
                </a:rPr>
                <a:t>&gt; Accept</a:t>
              </a:r>
              <a:r>
                <a:rPr lang="en-US" sz="2000" dirty="0">
                  <a:solidFill>
                    <a:schemeClr val="bg1"/>
                  </a:solidFill>
                  <a:latin typeface="Courier-new"/>
                  <a:cs typeface="Courier-new"/>
                </a:rPr>
                <a:t>: application/</a:t>
              </a:r>
              <a:r>
                <a:rPr lang="en-US" sz="2000" dirty="0" err="1">
                  <a:solidFill>
                    <a:schemeClr val="bg1"/>
                  </a:solidFill>
                  <a:latin typeface="Courier-new"/>
                  <a:cs typeface="Courier-new"/>
                </a:rPr>
                <a:t>json</a:t>
              </a:r>
              <a:endParaRPr lang="en-US" sz="2000" dirty="0">
                <a:solidFill>
                  <a:schemeClr val="bg1"/>
                </a:solidFill>
                <a:latin typeface="Courier-new"/>
                <a:cs typeface="Courier-new"/>
              </a:endParaRPr>
            </a:p>
            <a:p>
              <a:endParaRPr lang="en-US" sz="2000" dirty="0">
                <a:solidFill>
                  <a:schemeClr val="bg1"/>
                </a:solidFill>
                <a:latin typeface="Courier-new"/>
                <a:cs typeface="Courier-new"/>
              </a:endParaRPr>
            </a:p>
            <a:p>
              <a:r>
                <a:rPr lang="en-US" sz="2000" dirty="0">
                  <a:solidFill>
                    <a:schemeClr val="bg1"/>
                  </a:solidFill>
                  <a:latin typeface="Courier-new"/>
                  <a:cs typeface="Courier-new"/>
                </a:rPr>
                <a:t>HTTP/1.1 303 See Other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Courier-new"/>
                  <a:cs typeface="Courier-new"/>
                </a:rPr>
                <a:t>Date: Thu, 24 Apr 2014 09:49:02 GMT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Courier-new"/>
                  <a:cs typeface="Courier-new"/>
                </a:rPr>
                <a:t>Content-Type: application/</a:t>
              </a:r>
              <a:r>
                <a:rPr lang="en-US" sz="2000" dirty="0" err="1">
                  <a:solidFill>
                    <a:schemeClr val="bg1"/>
                  </a:solidFill>
                  <a:latin typeface="Courier-new"/>
                  <a:cs typeface="Courier-new"/>
                </a:rPr>
                <a:t>json</a:t>
              </a:r>
              <a:r>
                <a:rPr lang="en-US" sz="2000" dirty="0">
                  <a:solidFill>
                    <a:schemeClr val="bg1"/>
                  </a:solidFill>
                  <a:latin typeface="Courier-new"/>
                  <a:cs typeface="Courier-new"/>
                </a:rPr>
                <a:t>; </a:t>
              </a:r>
              <a:r>
                <a:rPr lang="en-US" sz="2000" dirty="0" err="1">
                  <a:solidFill>
                    <a:schemeClr val="bg1"/>
                  </a:solidFill>
                  <a:latin typeface="Courier-new"/>
                  <a:cs typeface="Courier-new"/>
                </a:rPr>
                <a:t>qs</a:t>
              </a:r>
              <a:r>
                <a:rPr lang="en-US" sz="2000" dirty="0">
                  <a:solidFill>
                    <a:schemeClr val="bg1"/>
                  </a:solidFill>
                  <a:latin typeface="Courier-new"/>
                  <a:cs typeface="Courier-new"/>
                </a:rPr>
                <a:t>=</a:t>
              </a:r>
              <a:r>
                <a:rPr lang="en-US" sz="2000" dirty="0" smtClean="0">
                  <a:solidFill>
                    <a:schemeClr val="bg1"/>
                  </a:solidFill>
                  <a:latin typeface="Courier-new"/>
                  <a:cs typeface="Courier-new"/>
                </a:rPr>
                <a:t>0.6</a:t>
              </a:r>
              <a:endParaRPr lang="en-US" sz="2000" dirty="0">
                <a:solidFill>
                  <a:schemeClr val="bg1"/>
                </a:solidFill>
                <a:latin typeface="Courier-new"/>
                <a:cs typeface="Courier-new"/>
              </a:endParaRPr>
            </a:p>
            <a:p>
              <a:r>
                <a:rPr lang="en-US" sz="2000" dirty="0">
                  <a:solidFill>
                    <a:schemeClr val="bg1"/>
                  </a:solidFill>
                  <a:latin typeface="Courier-new"/>
                  <a:cs typeface="Courier-new"/>
                </a:rPr>
                <a:t>Location: http://</a:t>
              </a:r>
              <a:r>
                <a:rPr lang="en-US" sz="2000" dirty="0" err="1">
                  <a:solidFill>
                    <a:schemeClr val="bg1"/>
                  </a:solidFill>
                  <a:latin typeface="Courier-new"/>
                  <a:cs typeface="Courier-new"/>
                </a:rPr>
                <a:t>dbpedia.org</a:t>
              </a:r>
              <a:r>
                <a:rPr lang="en-US" sz="2000" dirty="0">
                  <a:solidFill>
                    <a:schemeClr val="bg1"/>
                  </a:solidFill>
                  <a:latin typeface="Courier-new"/>
                  <a:cs typeface="Courier-new"/>
                </a:rPr>
                <a:t>/data/</a:t>
              </a:r>
              <a:r>
                <a:rPr lang="en-US" sz="2000" dirty="0" err="1">
                  <a:solidFill>
                    <a:schemeClr val="bg1"/>
                  </a:solidFill>
                  <a:latin typeface="Courier-new"/>
                  <a:cs typeface="Courier-new"/>
                </a:rPr>
                <a:t>Einstein.json</a:t>
              </a:r>
              <a:endParaRPr lang="en-GB" sz="2000" dirty="0" smtClean="0">
                <a:solidFill>
                  <a:schemeClr val="bg1"/>
                </a:solidFill>
                <a:latin typeface="Courier-new"/>
                <a:cs typeface="Courier-new"/>
              </a:endParaRPr>
            </a:p>
            <a:p>
              <a:endParaRPr lang="en-GB" sz="2000" dirty="0" smtClean="0">
                <a:solidFill>
                  <a:schemeClr val="bg1"/>
                </a:solidFill>
                <a:latin typeface="Courier-new"/>
                <a:cs typeface="Courier-new"/>
              </a:endParaRPr>
            </a:p>
            <a:p>
              <a:endParaRPr lang="en-GB" sz="2000" dirty="0" smtClean="0">
                <a:solidFill>
                  <a:schemeClr val="bg1"/>
                </a:solidFill>
                <a:latin typeface="Courier-new"/>
                <a:cs typeface="Courier-new"/>
              </a:endParaRPr>
            </a:p>
            <a:p>
              <a:pPr marL="285750" indent="-285750">
                <a:buFont typeface="Wingdings" pitchFamily="2" charset="2"/>
                <a:buChar char="Ø"/>
              </a:pPr>
              <a:endParaRPr lang="en-GB" sz="2000" dirty="0">
                <a:solidFill>
                  <a:schemeClr val="bg1"/>
                </a:solidFill>
                <a:latin typeface="Courier-new"/>
                <a:cs typeface="Courier-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54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Common errors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63" y="1727919"/>
            <a:ext cx="10366375" cy="4063281"/>
          </a:xfrm>
        </p:spPr>
        <p:txBody>
          <a:bodyPr/>
          <a:lstStyle/>
          <a:p>
            <a:pPr marL="3175" indent="-3175" algn="ctr">
              <a:tabLst>
                <a:tab pos="0" algn="l"/>
              </a:tabLst>
            </a:pPr>
            <a:r>
              <a:rPr lang="en-US" dirty="0" smtClean="0"/>
              <a:t>Many web servers do not have content negotiation enabled.</a:t>
            </a:r>
          </a:p>
          <a:p>
            <a:pPr marL="3175" indent="-3175" algn="ctr">
              <a:tabLst>
                <a:tab pos="0" algn="l"/>
              </a:tabLst>
            </a:pPr>
            <a:r>
              <a:rPr lang="en-US" dirty="0" smtClean="0"/>
              <a:t>Many web sites allow humans to access different representations of a resource by adding a file </a:t>
            </a:r>
            <a:r>
              <a:rPr lang="en-US" dirty="0" err="1" smtClean="0"/>
              <a:t>extenstion</a:t>
            </a:r>
            <a:r>
              <a:rPr lang="en-US" dirty="0"/>
              <a:t> </a:t>
            </a:r>
            <a:r>
              <a:rPr lang="en-US" dirty="0" smtClean="0"/>
              <a:t>(.</a:t>
            </a:r>
            <a:r>
              <a:rPr lang="en-US" dirty="0" err="1" smtClean="0"/>
              <a:t>json</a:t>
            </a:r>
            <a:r>
              <a:rPr lang="en-US" dirty="0" smtClean="0"/>
              <a:t>, .</a:t>
            </a:r>
            <a:r>
              <a:rPr lang="en-US" dirty="0" err="1" smtClean="0"/>
              <a:t>csv</a:t>
            </a:r>
            <a:r>
              <a:rPr lang="en-US" dirty="0" smtClean="0"/>
              <a:t>, .xml) etc.</a:t>
            </a:r>
          </a:p>
          <a:p>
            <a:pPr marL="3175" indent="-3175" algn="ctr">
              <a:tabLst>
                <a:tab pos="0" algn="l"/>
              </a:tabLst>
            </a:pPr>
            <a:r>
              <a:rPr lang="en-US" dirty="0" smtClean="0"/>
              <a:t>Machines don’t care about the URI OR extension, they use content negotiation.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14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263" y="1727919"/>
            <a:ext cx="10366375" cy="4063281"/>
          </a:xfrm>
        </p:spPr>
        <p:txBody>
          <a:bodyPr/>
          <a:lstStyle/>
          <a:p>
            <a:pPr algn="ctr"/>
            <a:r>
              <a:rPr lang="en-US" sz="8000" dirty="0" smtClean="0"/>
              <a:t>The Future</a:t>
            </a:r>
          </a:p>
          <a:p>
            <a:pPr algn="ctr"/>
            <a:r>
              <a:rPr lang="en-US" sz="5400" dirty="0" smtClean="0"/>
              <a:t>(is in the past)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68007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The power of headers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endParaRPr lang="en-US" dirty="0" smtClean="0"/>
          </a:p>
          <a:p>
            <a:pPr marL="0" indent="0"/>
            <a:r>
              <a:rPr lang="en-US" dirty="0" smtClean="0"/>
              <a:t>  Accept: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0" indent="0"/>
            <a:r>
              <a:rPr lang="en-US" dirty="0" smtClean="0"/>
              <a:t>  Accept</a:t>
            </a:r>
            <a:r>
              <a:rPr lang="en-US" dirty="0"/>
              <a:t>-</a:t>
            </a:r>
            <a:r>
              <a:rPr lang="en-US" dirty="0" smtClean="0"/>
              <a:t>Language: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Accept-</a:t>
            </a:r>
            <a:r>
              <a:rPr lang="en-US" dirty="0" err="1" smtClean="0"/>
              <a:t>Datetime</a:t>
            </a:r>
            <a:r>
              <a:rPr lang="en-US" dirty="0" smtClean="0"/>
              <a:t>: 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900" y="2015951"/>
            <a:ext cx="792088" cy="792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092" y="3168079"/>
            <a:ext cx="1442016" cy="1080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2012" y="2159967"/>
            <a:ext cx="3456384" cy="498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516E"/>
                </a:solidFill>
                <a:latin typeface="Helvetica Neue"/>
                <a:cs typeface="Helvetica Neue"/>
              </a:rPr>
              <a:t>application/</a:t>
            </a:r>
            <a:r>
              <a:rPr lang="en-US" sz="2800" dirty="0" err="1" smtClean="0">
                <a:solidFill>
                  <a:srgbClr val="33516E"/>
                </a:solidFill>
                <a:latin typeface="Helvetica Neue"/>
                <a:cs typeface="Helvetica Neue"/>
              </a:rPr>
              <a:t>rss+xml</a:t>
            </a:r>
            <a:endParaRPr lang="en-US" sz="2800" dirty="0">
              <a:solidFill>
                <a:srgbClr val="33516E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6268" y="3456111"/>
            <a:ext cx="3456384" cy="498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33516E"/>
                </a:solidFill>
                <a:latin typeface="Helvetica Neue"/>
                <a:cs typeface="Helvetica Neue"/>
              </a:rPr>
              <a:t>es</a:t>
            </a:r>
            <a:endParaRPr lang="en-US" sz="2800" dirty="0">
              <a:solidFill>
                <a:srgbClr val="33516E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068" y="4464223"/>
            <a:ext cx="1152128" cy="11521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2212" y="4752255"/>
            <a:ext cx="4968552" cy="44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516E"/>
                </a:solidFill>
                <a:latin typeface="Helvetica Neue"/>
                <a:cs typeface="Helvetica Neue"/>
              </a:rPr>
              <a:t>Thu, 31 May 2007 20:35:00 GMT</a:t>
            </a:r>
          </a:p>
        </p:txBody>
      </p:sp>
    </p:spTree>
    <p:extLst>
      <p:ext uri="{BB962C8B-B14F-4D97-AF65-F5344CB8AC3E}">
        <p14:creationId xmlns:p14="http://schemas.microsoft.com/office/powerpoint/2010/main" val="2644414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einstein_mement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5788" y="1367879"/>
            <a:ext cx="7992095" cy="4448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660" y="287759"/>
            <a:ext cx="648072" cy="648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3740" y="359767"/>
            <a:ext cx="3058650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32516E"/>
                </a:solidFill>
              </a:rPr>
              <a:t> </a:t>
            </a:r>
            <a:r>
              <a:rPr lang="en-US" sz="2800" dirty="0" err="1" smtClean="0">
                <a:solidFill>
                  <a:srgbClr val="32516E"/>
                </a:solidFill>
              </a:rPr>
              <a:t>mementoweb.org</a:t>
            </a:r>
            <a:endParaRPr lang="en-US" sz="2800" dirty="0">
              <a:solidFill>
                <a:srgbClr val="3251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7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Web Bit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180" y="1553070"/>
            <a:ext cx="5976664" cy="3919265"/>
          </a:xfrm>
        </p:spPr>
        <p:txBody>
          <a:bodyPr/>
          <a:lstStyle/>
          <a:p>
            <a:pPr marL="0" indent="0" algn="ctr"/>
            <a:endParaRPr lang="en-GB" dirty="0" smtClean="0"/>
          </a:p>
          <a:p>
            <a:pPr marL="0" indent="0" algn="ctr"/>
            <a:r>
              <a:rPr lang="en-GB" sz="2800" dirty="0" smtClean="0"/>
              <a:t>Resources are identified using URIs, URLs and URNs</a:t>
            </a:r>
          </a:p>
          <a:p>
            <a:pPr marL="0" indent="0" algn="ctr"/>
            <a:endParaRPr lang="en-GB" sz="2800" dirty="0" smtClean="0"/>
          </a:p>
          <a:p>
            <a:pPr marL="0" indent="0" algn="ctr"/>
            <a:r>
              <a:rPr lang="en-GB" sz="2800" dirty="0" smtClean="0"/>
              <a:t>A </a:t>
            </a:r>
            <a:r>
              <a:rPr lang="en-GB" sz="2800" dirty="0"/>
              <a:t>W</a:t>
            </a:r>
            <a:r>
              <a:rPr lang="en-GB" sz="2800" dirty="0" smtClean="0"/>
              <a:t>eb is made via linking resources together</a:t>
            </a:r>
          </a:p>
          <a:p>
            <a:pPr marL="0" indent="0" algn="ctr"/>
            <a:endParaRPr lang="en-GB" dirty="0" smtClean="0"/>
          </a:p>
          <a:p>
            <a:pPr marL="0" indent="0" algn="ctr"/>
            <a:endParaRPr lang="en-GB" dirty="0"/>
          </a:p>
          <a:p>
            <a:pPr marL="0" indent="0" algn="ctr"/>
            <a:endParaRPr lang="en-GB" dirty="0" smtClean="0"/>
          </a:p>
          <a:p>
            <a:pPr algn="ctr"/>
            <a:endParaRPr lang="en-GB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527" y="1151855"/>
            <a:ext cx="4392488" cy="459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98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headers?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17463" algn="ctr"/>
            <a:r>
              <a:rPr lang="en-US" sz="4000" dirty="0" smtClean="0"/>
              <a:t>Say no to query parameters that control the representation. They are so very wrong!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31852" y="2952055"/>
            <a:ext cx="8352928" cy="1152127"/>
            <a:chOff x="2807916" y="2303982"/>
            <a:chExt cx="8696199" cy="1296142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807916" y="2303982"/>
              <a:ext cx="7646658" cy="12961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6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455988" y="2398195"/>
              <a:ext cx="8048127" cy="10739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/>
                <a:t>www.wikipedia.org</a:t>
              </a:r>
              <a:r>
                <a:rPr lang="en-US" sz="2000" dirty="0"/>
                <a:t>/wiki/</a:t>
              </a:r>
              <a:r>
                <a:rPr lang="en-US" sz="2000" dirty="0" err="1"/>
                <a:t>Albert_Einstein?format</a:t>
              </a:r>
              <a:r>
                <a:rPr lang="en-US" sz="2000" dirty="0"/>
                <a:t>=</a:t>
              </a:r>
              <a:r>
                <a:rPr lang="en-US" sz="2000" dirty="0" err="1"/>
                <a:t>json&amp;lang</a:t>
              </a:r>
              <a:r>
                <a:rPr lang="en-US" sz="2000" dirty="0"/>
                <a:t>=</a:t>
              </a:r>
              <a:r>
                <a:rPr lang="en-US" sz="2000" dirty="0" err="1"/>
                <a:t>en&amp;timestamp</a:t>
              </a:r>
              <a:r>
                <a:rPr lang="en-US" sz="2000" dirty="0"/>
                <a:t>=Thu%252C+31+</a:t>
              </a:r>
              <a:r>
                <a:rPr lang="en-US" sz="2000" dirty="0" smtClean="0"/>
                <a:t>May+</a:t>
              </a:r>
              <a:r>
                <a:rPr lang="en-US" sz="2000" dirty="0"/>
                <a:t>2007+20%253A35%253A00+GMT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9844" y="4608239"/>
            <a:ext cx="7344816" cy="1152127"/>
            <a:chOff x="2807916" y="2303982"/>
            <a:chExt cx="7646658" cy="129614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2807916" y="2303982"/>
              <a:ext cx="7646658" cy="12961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90" y="2398195"/>
              <a:ext cx="483391" cy="4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455988" y="2398195"/>
              <a:ext cx="6698717" cy="10739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Helvetica Neue"/>
                  <a:ea typeface="ＭＳ Ｐゴシック" charset="0"/>
                  <a:cs typeface="Helvetica Neue"/>
                </a:rPr>
                <a:t>http://</a:t>
              </a:r>
              <a:r>
                <a:rPr lang="en-US" sz="2000" dirty="0" err="1">
                  <a:solidFill>
                    <a:srgbClr val="000000"/>
                  </a:solidFill>
                  <a:latin typeface="Helvetica Neue"/>
                  <a:ea typeface="ＭＳ Ｐゴシック" charset="0"/>
                  <a:cs typeface="Helvetica Neue"/>
                </a:rPr>
                <a:t>transportapi.com</a:t>
              </a:r>
              <a:r>
                <a:rPr lang="en-US" sz="2000" dirty="0">
                  <a:solidFill>
                    <a:srgbClr val="000000"/>
                  </a:solidFill>
                  <a:latin typeface="Helvetica Neue"/>
                  <a:ea typeface="ＭＳ Ｐゴシック" charset="0"/>
                  <a:cs typeface="Helvetica Neue"/>
                </a:rPr>
                <a:t>/v3/</a:t>
              </a:r>
              <a:r>
                <a:rPr lang="en-US" sz="2000" dirty="0" err="1">
                  <a:solidFill>
                    <a:srgbClr val="000000"/>
                  </a:solidFill>
                  <a:latin typeface="Helvetica Neue"/>
                  <a:ea typeface="ＭＳ Ｐゴシック" charset="0"/>
                  <a:cs typeface="Helvetica Neue"/>
                </a:rPr>
                <a:t>uk</a:t>
              </a:r>
              <a:r>
                <a:rPr lang="en-US" sz="2000" dirty="0">
                  <a:solidFill>
                    <a:srgbClr val="000000"/>
                  </a:solidFill>
                  <a:latin typeface="Helvetica Neue"/>
                  <a:ea typeface="ＭＳ Ｐゴシック" charset="0"/>
                  <a:cs typeface="Helvetica Neue"/>
                </a:rPr>
                <a:t>/public/journey/from/postcode:EC2A+4JE/to/</a:t>
              </a:r>
              <a:r>
                <a:rPr lang="en-US" sz="2000" dirty="0" err="1">
                  <a:solidFill>
                    <a:srgbClr val="000000"/>
                  </a:solidFill>
                  <a:latin typeface="Helvetica Neue"/>
                  <a:ea typeface="ＭＳ Ｐゴシック" charset="0"/>
                  <a:cs typeface="Helvetica Neue"/>
                </a:rPr>
                <a:t>stop:Canary+wharf</a:t>
              </a:r>
              <a:r>
                <a:rPr lang="en-US" sz="2000" dirty="0">
                  <a:solidFill>
                    <a:srgbClr val="000000"/>
                  </a:solidFill>
                  <a:latin typeface="Helvetica Neue"/>
                  <a:ea typeface="ＭＳ Ｐゴシック" charset="0"/>
                  <a:cs typeface="Helvetica Neue"/>
                </a:rPr>
                <a:t>/at/2013-10-18/15:29.json?not_modes=train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47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669" y="1799927"/>
            <a:ext cx="8496944" cy="3343201"/>
          </a:xfrm>
        </p:spPr>
        <p:txBody>
          <a:bodyPr/>
          <a:lstStyle/>
          <a:p>
            <a:pPr algn="ctr"/>
            <a:r>
              <a:rPr lang="en-US" sz="8000" dirty="0" smtClean="0"/>
              <a:t>Web APIs</a:t>
            </a:r>
          </a:p>
          <a:p>
            <a:pPr algn="ctr"/>
            <a:r>
              <a:rPr lang="en-US" sz="4400" dirty="0" smtClean="0"/>
              <a:t>more than just GET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0" y="1871935"/>
            <a:ext cx="1944216" cy="34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90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a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63" y="1943943"/>
            <a:ext cx="10366375" cy="3847257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en-US" dirty="0" smtClean="0"/>
              <a:t>APIs are machine to machine interfaces</a:t>
            </a:r>
          </a:p>
          <a:p>
            <a:pPr algn="r">
              <a:lnSpc>
                <a:spcPct val="150000"/>
              </a:lnSpc>
              <a:spcAft>
                <a:spcPts val="3225"/>
              </a:spcAft>
            </a:pPr>
            <a:r>
              <a:rPr lang="en-US" dirty="0" smtClean="0"/>
              <a:t>The Web has an API you can build on, it’s called HTTP. </a:t>
            </a:r>
          </a:p>
          <a:p>
            <a:pPr marL="0" indent="0" algn="r">
              <a:lnSpc>
                <a:spcPct val="100000"/>
              </a:lnSpc>
            </a:pPr>
            <a:r>
              <a:rPr lang="en-US" dirty="0" smtClean="0"/>
              <a:t>If you build an HTTP like API, or use HTTP as part of</a:t>
            </a:r>
            <a:br>
              <a:rPr lang="en-US" dirty="0" smtClean="0"/>
            </a:br>
            <a:r>
              <a:rPr lang="en-US" dirty="0" smtClean="0"/>
              <a:t>your API you may have built a </a:t>
            </a:r>
            <a:r>
              <a:rPr lang="en-US" dirty="0" err="1" smtClean="0"/>
              <a:t>RESTful</a:t>
            </a:r>
            <a:r>
              <a:rPr lang="en-US" dirty="0" smtClean="0"/>
              <a:t> API. 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9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7200" dirty="0" smtClean="0"/>
              <a:t>GET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Asks for a representation of a specified resource</a:t>
            </a:r>
          </a:p>
          <a:p>
            <a:r>
              <a:rPr lang="en-US" sz="3600" dirty="0"/>
              <a:t>	</a:t>
            </a:r>
            <a:endParaRPr lang="en-US" sz="3600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ONLY for retrieve!</a:t>
            </a:r>
          </a:p>
        </p:txBody>
      </p:sp>
    </p:spTree>
    <p:extLst>
      <p:ext uri="{BB962C8B-B14F-4D97-AF65-F5344CB8AC3E}">
        <p14:creationId xmlns:p14="http://schemas.microsoft.com/office/powerpoint/2010/main" val="3324723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9764" y="935831"/>
            <a:ext cx="8712968" cy="422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atin typeface="Helvetica Neue"/>
                <a:cs typeface="Helvetica Neue"/>
              </a:rPr>
              <a:t>Identifiers refer to </a:t>
            </a:r>
            <a:r>
              <a:rPr lang="en-GB" sz="4800" b="1" dirty="0" smtClean="0">
                <a:latin typeface="Helvetica Neue"/>
                <a:cs typeface="Helvetica Neue"/>
              </a:rPr>
              <a:t>a resource </a:t>
            </a:r>
            <a:r>
              <a:rPr lang="en-GB" sz="4800" b="1" dirty="0">
                <a:latin typeface="Helvetica Neue"/>
                <a:cs typeface="Helvetica Neue"/>
              </a:rPr>
              <a:t>in the application layer, not the representation layer</a:t>
            </a:r>
            <a:r>
              <a:rPr lang="en-GB" sz="4800" b="1" dirty="0" smtClean="0">
                <a:latin typeface="Helvetica Neue"/>
                <a:cs typeface="Helvetica Neue"/>
              </a:rPr>
              <a:t>.</a:t>
            </a:r>
          </a:p>
          <a:p>
            <a:pPr algn="ctr"/>
            <a:endParaRPr lang="en-GB" sz="4800" b="1" dirty="0" smtClean="0">
              <a:latin typeface="Helvetica Neue"/>
              <a:cs typeface="Helvetica Neue"/>
            </a:endParaRPr>
          </a:p>
          <a:p>
            <a:pPr algn="ctr"/>
            <a:r>
              <a:rPr lang="en-GB" sz="4800" b="1" dirty="0" smtClean="0">
                <a:latin typeface="Helvetica Neue"/>
                <a:cs typeface="Helvetica Neue"/>
              </a:rPr>
              <a:t>Qualify your GET (</a:t>
            </a:r>
            <a:r>
              <a:rPr lang="en-GB" sz="4800" b="1" smtClean="0">
                <a:latin typeface="Helvetica Neue"/>
                <a:cs typeface="Helvetica Neue"/>
              </a:rPr>
              <a:t>think shopping)</a:t>
            </a:r>
            <a:endParaRPr lang="en-GB" sz="48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7319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7200" dirty="0" smtClean="0"/>
              <a:t>HEAD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Identical to GET but don’t send the content (payload), just the headers.</a:t>
            </a:r>
          </a:p>
          <a:p>
            <a:r>
              <a:rPr lang="en-US" sz="3600" dirty="0"/>
              <a:t>	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84801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7200" dirty="0" smtClean="0"/>
              <a:t>POST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sz="3600" dirty="0" smtClean="0"/>
              <a:t>Do something with the content I give you</a:t>
            </a:r>
          </a:p>
          <a:p>
            <a:endParaRPr lang="en-US" sz="3600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What you do depends on the service, mostly</a:t>
            </a:r>
          </a:p>
        </p:txBody>
      </p:sp>
    </p:spTree>
    <p:extLst>
      <p:ext uri="{BB962C8B-B14F-4D97-AF65-F5344CB8AC3E}">
        <p14:creationId xmlns:p14="http://schemas.microsoft.com/office/powerpoint/2010/main" val="108867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7200" dirty="0" smtClean="0"/>
              <a:t>PUT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Create a new resource at </a:t>
            </a:r>
            <a:r>
              <a:rPr lang="en-US" sz="3600" b="1" dirty="0" smtClean="0">
                <a:solidFill>
                  <a:srgbClr val="FF0000"/>
                </a:solidFill>
              </a:rPr>
              <a:t>my defined URI </a:t>
            </a:r>
            <a:r>
              <a:rPr lang="en-US" sz="3600" dirty="0" smtClean="0"/>
              <a:t>location</a:t>
            </a:r>
          </a:p>
          <a:p>
            <a:r>
              <a:rPr lang="en-US" sz="3600" dirty="0"/>
              <a:t>	</a:t>
            </a:r>
            <a:endParaRPr lang="en-US" sz="3600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Do it or fail</a:t>
            </a:r>
          </a:p>
        </p:txBody>
      </p:sp>
    </p:spTree>
    <p:extLst>
      <p:ext uri="{BB962C8B-B14F-4D97-AF65-F5344CB8AC3E}">
        <p14:creationId xmlns:p14="http://schemas.microsoft.com/office/powerpoint/2010/main" val="63820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7200" dirty="0" smtClean="0"/>
              <a:t>DELETE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Delete the resource at the </a:t>
            </a:r>
            <a:r>
              <a:rPr lang="en-US" sz="3600" b="1" dirty="0" smtClean="0">
                <a:solidFill>
                  <a:srgbClr val="FF0000"/>
                </a:solidFill>
              </a:rPr>
              <a:t>URI specified</a:t>
            </a:r>
          </a:p>
          <a:p>
            <a:r>
              <a:rPr lang="en-US" sz="3600" dirty="0"/>
              <a:t>	</a:t>
            </a:r>
            <a:endParaRPr lang="en-US" sz="3600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Do it or fail</a:t>
            </a:r>
          </a:p>
        </p:txBody>
      </p:sp>
    </p:spTree>
    <p:extLst>
      <p:ext uri="{BB962C8B-B14F-4D97-AF65-F5344CB8AC3E}">
        <p14:creationId xmlns:p14="http://schemas.microsoft.com/office/powerpoint/2010/main" val="3776270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Lesser supported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7200" dirty="0" smtClean="0"/>
              <a:t>OPTIONS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Tell me the HTTP methods supported on this URI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52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708" y="575791"/>
            <a:ext cx="5135918" cy="555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156" y="1871935"/>
            <a:ext cx="6095146" cy="362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6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Lesser supported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7200" dirty="0" smtClean="0"/>
              <a:t>PATCH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Partially modify a resource between the given boundaries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798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Lesser supported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7200" dirty="0" smtClean="0"/>
              <a:t>TRACE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echo back the request so I can see if there are any changes made in the middle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34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Safe methods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3600" dirty="0" smtClean="0"/>
          </a:p>
          <a:p>
            <a:r>
              <a:rPr lang="en-US" sz="3600" dirty="0" smtClean="0"/>
              <a:t>GET </a:t>
            </a:r>
          </a:p>
          <a:p>
            <a:r>
              <a:rPr lang="en-US" sz="3600" dirty="0" smtClean="0"/>
              <a:t>HEAD </a:t>
            </a:r>
          </a:p>
          <a:p>
            <a:r>
              <a:rPr lang="en-US" sz="3600" dirty="0" smtClean="0"/>
              <a:t>OPTIONS</a:t>
            </a:r>
          </a:p>
          <a:p>
            <a:r>
              <a:rPr lang="en-US" sz="3600" dirty="0" smtClean="0"/>
              <a:t>TRACE</a:t>
            </a:r>
          </a:p>
          <a:p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600" dirty="0" smtClean="0"/>
              <a:t>Destructive methods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sz="3600" dirty="0" smtClean="0"/>
          </a:p>
          <a:p>
            <a:r>
              <a:rPr lang="en-US" sz="3600" dirty="0" smtClean="0"/>
              <a:t>PUT</a:t>
            </a:r>
          </a:p>
          <a:p>
            <a:r>
              <a:rPr lang="en-US" sz="3600" dirty="0" smtClean="0"/>
              <a:t>POST</a:t>
            </a:r>
          </a:p>
          <a:p>
            <a:r>
              <a:rPr lang="en-US" sz="3600" dirty="0" smtClean="0"/>
              <a:t>DELETE</a:t>
            </a:r>
          </a:p>
          <a:p>
            <a:r>
              <a:rPr lang="en-US" sz="3600" dirty="0" smtClean="0"/>
              <a:t>PATCH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2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REST and CRUD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263" y="1516063"/>
            <a:ext cx="9576469" cy="4275137"/>
          </a:xfrm>
        </p:spPr>
        <p:txBody>
          <a:bodyPr/>
          <a:lstStyle/>
          <a:p>
            <a:pPr marL="0" indent="0"/>
            <a:r>
              <a:rPr lang="en-US" dirty="0" err="1" smtClean="0"/>
              <a:t>REpresentational</a:t>
            </a:r>
            <a:r>
              <a:rPr lang="en-US" dirty="0" smtClean="0"/>
              <a:t> State Transfer is the generic method by which resources can be exchanged between two agents. 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Create Retrieve Update Delete is explicitly about API capability and sounds better than PGPPD (Put, Get, Post/Patch, Delete)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0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63" y="1655911"/>
            <a:ext cx="10366375" cy="4135289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dirty="0" smtClean="0"/>
              <a:t>Q: Can I do this? (POST/PUT)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A: Yes (1XX) or No (4XX)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Q: OK do it! (POST/PUT)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A: Done (2XX) or Error (4XX,5XX)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953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63" y="1655911"/>
            <a:ext cx="10366375" cy="4135289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dirty="0" smtClean="0"/>
              <a:t>Q: Get a resource!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A: It’s over there (3XX)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Q: OK, get that then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A: Sure (200)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8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-201613"/>
            <a:ext cx="11520488" cy="264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20376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r">
              <a:buFont typeface="Times New Roman" charset="0"/>
              <a:buNone/>
              <a:defRPr/>
            </a:pPr>
            <a:r>
              <a:rPr lang="en-GB" sz="10400" spc="-660" dirty="0" smtClean="0">
                <a:solidFill>
                  <a:srgbClr val="E6E6E6"/>
                </a:solidFill>
              </a:rPr>
              <a:t>Nursery Rhymes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951" y="1415653"/>
            <a:ext cx="3672408" cy="4272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320084" y="1799927"/>
            <a:ext cx="7056784" cy="384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76752" rIns="90000" bIns="45000"/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1600"/>
              </a:spcAft>
              <a:buClr>
                <a:srgbClr val="28455A"/>
              </a:buClr>
              <a:defRPr/>
            </a:pPr>
            <a:r>
              <a:rPr lang="en-GB" sz="3600" dirty="0" smtClean="0">
                <a:solidFill>
                  <a:srgbClr val="32516E"/>
                </a:solidFill>
              </a:rPr>
              <a:t>Mary, Mary, quite contrary,</a:t>
            </a:r>
          </a:p>
          <a:p>
            <a:pPr marL="0" indent="0">
              <a:lnSpc>
                <a:spcPct val="120000"/>
              </a:lnSpc>
              <a:spcAft>
                <a:spcPts val="1600"/>
              </a:spcAft>
              <a:buClr>
                <a:srgbClr val="28455A"/>
              </a:buClr>
              <a:defRPr/>
            </a:pPr>
            <a:r>
              <a:rPr lang="en-GB" sz="3600" dirty="0" smtClean="0">
                <a:solidFill>
                  <a:srgbClr val="32516E"/>
                </a:solidFill>
              </a:rPr>
              <a:t>How does your garden grow?</a:t>
            </a:r>
          </a:p>
          <a:p>
            <a:pPr marL="0" indent="0">
              <a:lnSpc>
                <a:spcPct val="120000"/>
              </a:lnSpc>
              <a:spcAft>
                <a:spcPts val="1600"/>
              </a:spcAft>
              <a:buClr>
                <a:srgbClr val="28455A"/>
              </a:buClr>
              <a:defRPr/>
            </a:pPr>
            <a:r>
              <a:rPr lang="en-GB" sz="3600" dirty="0" smtClean="0">
                <a:solidFill>
                  <a:srgbClr val="32516E"/>
                </a:solidFill>
              </a:rPr>
              <a:t>With silver bells and cockle shells</a:t>
            </a:r>
          </a:p>
          <a:p>
            <a:pPr marL="0" indent="0">
              <a:lnSpc>
                <a:spcPct val="120000"/>
              </a:lnSpc>
              <a:spcAft>
                <a:spcPts val="1600"/>
              </a:spcAft>
              <a:buClr>
                <a:srgbClr val="28455A"/>
              </a:buClr>
              <a:defRPr/>
            </a:pPr>
            <a:r>
              <a:rPr lang="en-GB" sz="3600" dirty="0" smtClean="0">
                <a:solidFill>
                  <a:srgbClr val="32516E"/>
                </a:solidFill>
              </a:rPr>
              <a:t>And pretty maids all in a row </a:t>
            </a:r>
          </a:p>
        </p:txBody>
      </p:sp>
    </p:spTree>
    <p:extLst>
      <p:ext uri="{BB962C8B-B14F-4D97-AF65-F5344CB8AC3E}">
        <p14:creationId xmlns:p14="http://schemas.microsoft.com/office/powerpoint/2010/main" val="17685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-201613"/>
            <a:ext cx="11520488" cy="264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20376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r">
              <a:buFont typeface="Times New Roman" charset="0"/>
              <a:buNone/>
              <a:defRPr/>
            </a:pPr>
            <a:r>
              <a:rPr lang="en-GB" sz="10400" spc="-660" dirty="0" smtClean="0">
                <a:solidFill>
                  <a:srgbClr val="E6E6E6"/>
                </a:solidFill>
              </a:rPr>
              <a:t>Nursery Rhymes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00404" y="1877305"/>
            <a:ext cx="4108361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3620" y="1799927"/>
            <a:ext cx="7056784" cy="384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76752" rIns="90000" bIns="45000"/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1600"/>
              </a:spcAft>
              <a:buClr>
                <a:srgbClr val="28455A"/>
              </a:buClr>
              <a:defRPr/>
            </a:pPr>
            <a:r>
              <a:rPr lang="en-GB" sz="3600" dirty="0" err="1" smtClean="0">
                <a:solidFill>
                  <a:srgbClr val="32516E"/>
                </a:solidFill>
              </a:rPr>
              <a:t>TimBL</a:t>
            </a:r>
            <a:r>
              <a:rPr lang="en-GB" sz="3600" dirty="0" smtClean="0">
                <a:solidFill>
                  <a:srgbClr val="32516E"/>
                </a:solidFill>
              </a:rPr>
              <a:t>, </a:t>
            </a:r>
            <a:r>
              <a:rPr lang="en-GB" sz="3600" dirty="0" err="1" smtClean="0">
                <a:solidFill>
                  <a:srgbClr val="32516E"/>
                </a:solidFill>
              </a:rPr>
              <a:t>TimBL</a:t>
            </a:r>
            <a:r>
              <a:rPr lang="en-GB" sz="3600" dirty="0" smtClean="0">
                <a:solidFill>
                  <a:srgbClr val="32516E"/>
                </a:solidFill>
              </a:rPr>
              <a:t>, very nimble,</a:t>
            </a:r>
          </a:p>
          <a:p>
            <a:pPr marL="0" indent="0">
              <a:lnSpc>
                <a:spcPct val="120000"/>
              </a:lnSpc>
              <a:spcAft>
                <a:spcPts val="1600"/>
              </a:spcAft>
              <a:buClr>
                <a:srgbClr val="28455A"/>
              </a:buClr>
              <a:defRPr/>
            </a:pPr>
            <a:r>
              <a:rPr lang="en-GB" sz="3600" dirty="0" smtClean="0">
                <a:solidFill>
                  <a:srgbClr val="32516E"/>
                </a:solidFill>
              </a:rPr>
              <a:t>How does your data web grow?</a:t>
            </a:r>
          </a:p>
          <a:p>
            <a:pPr marL="0" indent="0">
              <a:lnSpc>
                <a:spcPct val="120000"/>
              </a:lnSpc>
              <a:spcAft>
                <a:spcPts val="1600"/>
              </a:spcAft>
              <a:buClr>
                <a:srgbClr val="28455A"/>
              </a:buClr>
              <a:defRPr/>
            </a:pPr>
            <a:r>
              <a:rPr lang="en-GB" sz="3600" dirty="0" smtClean="0">
                <a:solidFill>
                  <a:srgbClr val="32516E"/>
                </a:solidFill>
              </a:rPr>
              <a:t>With URLs and HTMLs</a:t>
            </a:r>
          </a:p>
          <a:p>
            <a:pPr marL="0" indent="0">
              <a:lnSpc>
                <a:spcPct val="120000"/>
              </a:lnSpc>
              <a:spcAft>
                <a:spcPts val="1600"/>
              </a:spcAft>
              <a:buClr>
                <a:srgbClr val="28455A"/>
              </a:buClr>
              <a:defRPr/>
            </a:pPr>
            <a:r>
              <a:rPr lang="en-GB" sz="3600" dirty="0" smtClean="0">
                <a:solidFill>
                  <a:srgbClr val="32516E"/>
                </a:solidFill>
              </a:rPr>
              <a:t>And GET and POSTs all in a row</a:t>
            </a:r>
          </a:p>
        </p:txBody>
      </p:sp>
    </p:spTree>
    <p:extLst>
      <p:ext uri="{BB962C8B-B14F-4D97-AF65-F5344CB8AC3E}">
        <p14:creationId xmlns:p14="http://schemas.microsoft.com/office/powerpoint/2010/main" val="285358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Socrata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WARNING: Finding the URI for a dataset is not easy</a:t>
            </a:r>
          </a:p>
          <a:p>
            <a:endParaRPr lang="en-US" sz="2800" dirty="0"/>
          </a:p>
          <a:p>
            <a:r>
              <a:rPr lang="en-US" sz="2800" dirty="0" smtClean="0"/>
              <a:t>Content-Types: 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 smtClean="0"/>
              <a:t>application/</a:t>
            </a:r>
            <a:r>
              <a:rPr lang="en-US" sz="2400" dirty="0" err="1" smtClean="0"/>
              <a:t>json</a:t>
            </a:r>
            <a:endParaRPr lang="en-US" sz="2400" dirty="0" smtClean="0"/>
          </a:p>
          <a:p>
            <a:pPr marL="857250" lvl="1" indent="-457200">
              <a:buFont typeface="Arial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ext/</a:t>
            </a:r>
            <a:r>
              <a:rPr lang="en-US" sz="2400" dirty="0" err="1" smtClean="0"/>
              <a:t>csv</a:t>
            </a:r>
            <a:endParaRPr lang="en-US" sz="2400" dirty="0" smtClean="0"/>
          </a:p>
          <a:p>
            <a:pPr marL="857250" lvl="1" indent="-457200">
              <a:buFont typeface="Arial"/>
              <a:buChar char="•"/>
            </a:pPr>
            <a:r>
              <a:rPr lang="en-US" sz="2400" dirty="0"/>
              <a:t>a</a:t>
            </a:r>
            <a:r>
              <a:rPr lang="en-US" sz="2400" dirty="0" smtClean="0"/>
              <a:t>pplication/</a:t>
            </a:r>
            <a:r>
              <a:rPr lang="en-US" sz="2400" dirty="0" err="1" smtClean="0"/>
              <a:t>rdf+xml</a:t>
            </a:r>
            <a:endParaRPr lang="en-US" sz="2400" dirty="0" smtClean="0"/>
          </a:p>
          <a:p>
            <a:pPr marL="857250" lvl="1" indent="-457200">
              <a:buFont typeface="Arial"/>
              <a:buChar char="•"/>
            </a:pPr>
            <a:r>
              <a:rPr lang="en-US" sz="2400" dirty="0"/>
              <a:t>application/</a:t>
            </a:r>
            <a:r>
              <a:rPr lang="en-US" sz="2400" dirty="0" err="1"/>
              <a:t>vnd.ms</a:t>
            </a:r>
            <a:r>
              <a:rPr lang="en-US" sz="2400" dirty="0"/>
              <a:t>-</a:t>
            </a:r>
            <a:r>
              <a:rPr lang="en-US" sz="2400" dirty="0" smtClean="0"/>
              <a:t>excel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 smtClean="0"/>
              <a:t>Search </a:t>
            </a:r>
            <a:r>
              <a:rPr lang="en-US" sz="2400" dirty="0" err="1" smtClean="0"/>
              <a:t>google</a:t>
            </a:r>
            <a:r>
              <a:rPr lang="en-US" sz="2400" dirty="0" smtClean="0"/>
              <a:t> for the mime types of formats in the export option.</a:t>
            </a:r>
            <a:endParaRPr lang="en-US" sz="24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909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67756" y="2014368"/>
            <a:ext cx="8712968" cy="2161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atin typeface="Helvetica Neue"/>
                <a:cs typeface="Helvetica Neue"/>
              </a:rPr>
              <a:t>Identifiers refer to </a:t>
            </a:r>
            <a:r>
              <a:rPr lang="en-GB" sz="4800" b="1" dirty="0" smtClean="0">
                <a:latin typeface="Helvetica Neue"/>
                <a:cs typeface="Helvetica Neue"/>
              </a:rPr>
              <a:t>a resource </a:t>
            </a:r>
            <a:r>
              <a:rPr lang="en-GB" sz="4800" b="1" dirty="0">
                <a:latin typeface="Helvetica Neue"/>
                <a:cs typeface="Helvetica Neue"/>
              </a:rPr>
              <a:t>in the application layer, not the representation layer</a:t>
            </a:r>
            <a:r>
              <a:rPr lang="en-GB" sz="4800" b="1" dirty="0" smtClean="0">
                <a:latin typeface="Helvetica Neue"/>
                <a:cs typeface="Helvetica Neue"/>
              </a:rPr>
              <a:t>.</a:t>
            </a:r>
            <a:endParaRPr lang="en-GB" sz="48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73133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36723</TotalTime>
  <Words>2581</Words>
  <Application>Microsoft Macintosh PowerPoint</Application>
  <PresentationFormat>Custom</PresentationFormat>
  <Paragraphs>497</Paragraphs>
  <Slides>88</Slides>
  <Notes>12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PowerPoint Presentation</vt:lpstr>
      <vt:lpstr>Aims (pm)</vt:lpstr>
      <vt:lpstr>PowerPoint Presentation</vt:lpstr>
      <vt:lpstr>PowerPoint Presentation</vt:lpstr>
      <vt:lpstr>PowerPoint Presentation</vt:lpstr>
      <vt:lpstr>PowerPoint Presentation</vt:lpstr>
      <vt:lpstr>The Web Bit</vt:lpstr>
      <vt:lpstr>Resources</vt:lpstr>
      <vt:lpstr>PowerPoint Presentation</vt:lpstr>
      <vt:lpstr>UR What?</vt:lpstr>
      <vt:lpstr>UR What?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a # of it!</vt:lpstr>
      <vt:lpstr>Don’t make a % of it</vt:lpstr>
      <vt:lpstr>HTTP</vt:lpstr>
      <vt:lpstr>How we use the web</vt:lpstr>
      <vt:lpstr>What decisions were taken for you?</vt:lpstr>
      <vt:lpstr>In Spanish?</vt:lpstr>
      <vt:lpstr>PowerPoint Presentation</vt:lpstr>
      <vt:lpstr>Common links</vt:lpstr>
      <vt:lpstr>Printed version</vt:lpstr>
      <vt:lpstr>Common links</vt:lpstr>
      <vt:lpstr>How a machine does it</vt:lpstr>
      <vt:lpstr>A Web Request</vt:lpstr>
      <vt:lpstr>A Web Request</vt:lpstr>
      <vt:lpstr>The same</vt:lpstr>
      <vt:lpstr>Headers</vt:lpstr>
      <vt:lpstr>How a machine does it</vt:lpstr>
      <vt:lpstr>Spanish please</vt:lpstr>
      <vt:lpstr>What happened?</vt:lpstr>
      <vt:lpstr>Common links</vt:lpstr>
      <vt:lpstr>Error Codes</vt:lpstr>
      <vt:lpstr>Try again</vt:lpstr>
      <vt:lpstr>and again</vt:lpstr>
      <vt:lpstr>Common links</vt:lpstr>
      <vt:lpstr>So what do you have?</vt:lpstr>
      <vt:lpstr>The &lt;link rel=…&gt; tag</vt:lpstr>
      <vt:lpstr>It’s not all doom and gloom</vt:lpstr>
      <vt:lpstr>Wikipedia &amp; dbpedia</vt:lpstr>
      <vt:lpstr>PowerPoint Presentation</vt:lpstr>
      <vt:lpstr>PowerPoint Presentation</vt:lpstr>
      <vt:lpstr>PowerPoint Presentation</vt:lpstr>
      <vt:lpstr>Common links</vt:lpstr>
      <vt:lpstr>URL, URI, UR What!?!</vt:lpstr>
      <vt:lpstr>303 hell</vt:lpstr>
      <vt:lpstr>HTTP Range-14</vt:lpstr>
      <vt:lpstr>Use 303</vt:lpstr>
      <vt:lpstr>Which one is the URI?</vt:lpstr>
      <vt:lpstr>Questions</vt:lpstr>
      <vt:lpstr>Questions</vt:lpstr>
      <vt:lpstr>Answers</vt:lpstr>
      <vt:lpstr>Current practices</vt:lpstr>
      <vt:lpstr>Current practice (2)</vt:lpstr>
      <vt:lpstr>PowerPoint Presentation</vt:lpstr>
      <vt:lpstr>PowerPoint Presentation</vt:lpstr>
      <vt:lpstr>UR What?</vt:lpstr>
      <vt:lpstr>HTTP Get</vt:lpstr>
      <vt:lpstr>Headers</vt:lpstr>
      <vt:lpstr>Content Negotiation</vt:lpstr>
      <vt:lpstr>Example</vt:lpstr>
      <vt:lpstr>Common errors</vt:lpstr>
      <vt:lpstr>PowerPoint Presentation</vt:lpstr>
      <vt:lpstr>The power of headers</vt:lpstr>
      <vt:lpstr>Demo</vt:lpstr>
      <vt:lpstr>Why headers?</vt:lpstr>
      <vt:lpstr>PowerPoint Presentation</vt:lpstr>
      <vt:lpstr>Taking a REST</vt:lpstr>
      <vt:lpstr>Verbs</vt:lpstr>
      <vt:lpstr>PowerPoint Presentation</vt:lpstr>
      <vt:lpstr>Verbs</vt:lpstr>
      <vt:lpstr>More Verbs</vt:lpstr>
      <vt:lpstr>More Verbs</vt:lpstr>
      <vt:lpstr>More Verbs</vt:lpstr>
      <vt:lpstr>Lesser supported</vt:lpstr>
      <vt:lpstr>Lesser supported</vt:lpstr>
      <vt:lpstr>Lesser supported</vt:lpstr>
      <vt:lpstr>Safe methods</vt:lpstr>
      <vt:lpstr>REST and CRUD</vt:lpstr>
      <vt:lpstr>Error Codes</vt:lpstr>
      <vt:lpstr>Error Codes</vt:lpstr>
      <vt:lpstr>PowerPoint Presentation</vt:lpstr>
      <vt:lpstr>PowerPoint Presentation</vt:lpstr>
      <vt:lpstr>Socrata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Gavin Starks</dc:creator>
  <cp:lastModifiedBy>David Tarrant</cp:lastModifiedBy>
  <cp:revision>311</cp:revision>
  <cp:lastPrinted>2013-04-03T16:12:33Z</cp:lastPrinted>
  <dcterms:created xsi:type="dcterms:W3CDTF">2012-08-02T14:32:36Z</dcterms:created>
  <dcterms:modified xsi:type="dcterms:W3CDTF">2014-06-06T09:49:36Z</dcterms:modified>
</cp:coreProperties>
</file>